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92"/>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eorgia"/>
          <a:ea typeface="Georgia"/>
          <a:cs typeface="Georgi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eorgia"/>
          <a:ea typeface="Georgia"/>
          <a:cs typeface="Georgi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eorgia"/>
          <a:ea typeface="Georgia"/>
          <a:cs typeface="Georgi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eorgia"/>
          <a:ea typeface="Georgia"/>
          <a:cs typeface="Georgi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28"/>
    <p:restoredTop sz="94694"/>
  </p:normalViewPr>
  <p:slideViewPr>
    <p:cSldViewPr snapToGrid="0" showGuides="1">
      <p:cViewPr varScale="1">
        <p:scale>
          <a:sx n="121" d="100"/>
          <a:sy n="121" d="100"/>
        </p:scale>
        <p:origin x="116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1270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424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lIns="45699" tIns="45699" rIns="45699" bIns="45699">
            <a:normAutofit/>
          </a:bodyPr>
          <a:lstStyle>
            <a:lvl1pPr algn="ctr">
              <a:lnSpc>
                <a:spcPct val="90000"/>
              </a:lnSpc>
              <a:spcBef>
                <a:spcPts val="1000"/>
              </a:spcBef>
              <a:defRPr sz="2400"/>
            </a:lvl1pPr>
            <a:lvl2pPr algn="ctr">
              <a:lnSpc>
                <a:spcPct val="90000"/>
              </a:lnSpc>
              <a:spcBef>
                <a:spcPts val="1000"/>
              </a:spcBef>
              <a:defRPr sz="2400"/>
            </a:lvl2pPr>
            <a:lvl3pPr algn="ctr">
              <a:lnSpc>
                <a:spcPct val="90000"/>
              </a:lnSpc>
              <a:spcBef>
                <a:spcPts val="1000"/>
              </a:spcBef>
              <a:defRPr sz="2400"/>
            </a:lvl3pPr>
            <a:lvl4pPr algn="ctr">
              <a:lnSpc>
                <a:spcPct val="90000"/>
              </a:lnSpc>
              <a:spcBef>
                <a:spcPts val="1000"/>
              </a:spcBef>
              <a:defRPr sz="2400"/>
            </a:lvl4pPr>
            <a:lvl5pPr algn="ctr">
              <a:lnSpc>
                <a:spcPct val="90000"/>
              </a:lnSpc>
              <a:spcBef>
                <a:spcPts val="1000"/>
              </a:spcBef>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93" name="Title Text"/>
          <p:cNvSpPr txBox="1">
            <a:spLocks noGrp="1"/>
          </p:cNvSpPr>
          <p:nvPr>
            <p:ph type="title"/>
          </p:nvPr>
        </p:nvSpPr>
        <p:spPr>
          <a:xfrm rot="5400000">
            <a:off x="7133431" y="1956593"/>
            <a:ext cx="5811839" cy="2628901"/>
          </a:xfrm>
          <a:prstGeom prst="rect">
            <a:avLst/>
          </a:prstGeom>
        </p:spPr>
        <p:txBody>
          <a:bodyPr/>
          <a:lstStyle/>
          <a:p>
            <a:r>
              <a:t>Title Text</a:t>
            </a:r>
          </a:p>
        </p:txBody>
      </p:sp>
      <p:sp>
        <p:nvSpPr>
          <p:cNvPr id="94" name="Body Level One…"/>
          <p:cNvSpPr txBox="1">
            <a:spLocks noGrp="1"/>
          </p:cNvSpPr>
          <p:nvPr>
            <p:ph type="body" idx="1"/>
          </p:nvPr>
        </p:nvSpPr>
        <p:spPr>
          <a:xfrm rot="5400000">
            <a:off x="1799431" y="-596107"/>
            <a:ext cx="5811838" cy="77343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21" name="Body Level One…"/>
          <p:cNvSpPr txBox="1">
            <a:spLocks noGrp="1"/>
          </p:cNvSpPr>
          <p:nvPr>
            <p:ph type="body" sz="quarter" idx="1"/>
          </p:nvPr>
        </p:nvSpPr>
        <p:spPr>
          <a:xfrm>
            <a:off x="831850" y="4589462"/>
            <a:ext cx="10515600" cy="1500188"/>
          </a:xfrm>
          <a:prstGeom prst="rect">
            <a:avLst/>
          </a:prstGeom>
        </p:spPr>
        <p:txBody>
          <a:bodyPr lIns="45699" tIns="45699" rIns="45699" bIns="45699">
            <a:normAutofit/>
          </a:bodyPr>
          <a:lstStyle>
            <a:lvl1pPr marL="228600" indent="0">
              <a:lnSpc>
                <a:spcPct val="90000"/>
              </a:lnSpc>
              <a:spcBef>
                <a:spcPts val="1000"/>
              </a:spcBef>
              <a:defRPr sz="2400">
                <a:solidFill>
                  <a:srgbClr val="888888"/>
                </a:solidFill>
              </a:defRPr>
            </a:lvl1pPr>
            <a:lvl2pPr marL="228600" indent="457200">
              <a:lnSpc>
                <a:spcPct val="90000"/>
              </a:lnSpc>
              <a:spcBef>
                <a:spcPts val="1000"/>
              </a:spcBef>
              <a:defRPr sz="2400">
                <a:solidFill>
                  <a:srgbClr val="888888"/>
                </a:solidFill>
              </a:defRPr>
            </a:lvl2pPr>
            <a:lvl3pPr marL="228600" indent="914400">
              <a:lnSpc>
                <a:spcPct val="90000"/>
              </a:lnSpc>
              <a:spcBef>
                <a:spcPts val="1000"/>
              </a:spcBef>
              <a:defRPr sz="2400">
                <a:solidFill>
                  <a:srgbClr val="888888"/>
                </a:solidFill>
              </a:defRPr>
            </a:lvl3pPr>
            <a:lvl4pPr marL="228600" indent="1371600">
              <a:lnSpc>
                <a:spcPct val="90000"/>
              </a:lnSpc>
              <a:spcBef>
                <a:spcPts val="1000"/>
              </a:spcBef>
              <a:defRPr sz="2400">
                <a:solidFill>
                  <a:srgbClr val="888888"/>
                </a:solidFill>
              </a:defRPr>
            </a:lvl4pPr>
            <a:lvl5pPr marL="228600" indent="1828800">
              <a:lnSpc>
                <a:spcPct val="90000"/>
              </a:lnSpc>
              <a:spcBef>
                <a:spcPts val="1000"/>
              </a:spcBef>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38" name="Body Level One…"/>
          <p:cNvSpPr txBox="1">
            <a:spLocks noGrp="1"/>
          </p:cNvSpPr>
          <p:nvPr>
            <p:ph type="body" sz="quarter" idx="1"/>
          </p:nvPr>
        </p:nvSpPr>
        <p:spPr>
          <a:xfrm>
            <a:off x="839787" y="1681163"/>
            <a:ext cx="5157789" cy="823913"/>
          </a:xfrm>
          <a:prstGeom prst="rect">
            <a:avLst/>
          </a:prstGeom>
        </p:spPr>
        <p:txBody>
          <a:bodyPr lIns="45699" tIns="45699" rIns="45699" bIns="45699" anchor="b">
            <a:normAutofit/>
          </a:bodyPr>
          <a:lstStyle>
            <a:lvl1pPr marL="228600" indent="0">
              <a:lnSpc>
                <a:spcPct val="90000"/>
              </a:lnSpc>
              <a:spcBef>
                <a:spcPts val="1000"/>
              </a:spcBef>
              <a:defRPr sz="2400" b="1"/>
            </a:lvl1pPr>
            <a:lvl2pPr marL="228600" indent="457200">
              <a:lnSpc>
                <a:spcPct val="90000"/>
              </a:lnSpc>
              <a:spcBef>
                <a:spcPts val="1000"/>
              </a:spcBef>
              <a:defRPr sz="2400" b="1"/>
            </a:lvl2pPr>
            <a:lvl3pPr marL="228600" indent="914400">
              <a:lnSpc>
                <a:spcPct val="90000"/>
              </a:lnSpc>
              <a:spcBef>
                <a:spcPts val="1000"/>
              </a:spcBef>
              <a:defRPr sz="2400" b="1"/>
            </a:lvl3pPr>
            <a:lvl4pPr marL="228600" indent="1371600">
              <a:lnSpc>
                <a:spcPct val="90000"/>
              </a:lnSpc>
              <a:spcBef>
                <a:spcPts val="1000"/>
              </a:spcBef>
              <a:defRPr sz="2400" b="1"/>
            </a:lvl4pPr>
            <a:lvl5pPr marL="228600" indent="1828800">
              <a:lnSpc>
                <a:spcPct val="90000"/>
              </a:lnSpc>
              <a:spcBef>
                <a:spcPts val="1000"/>
              </a:spcBef>
              <a:defRPr sz="2400" b="1"/>
            </a:lvl5pPr>
          </a:lstStyle>
          <a:p>
            <a:r>
              <a:t>Body Level One</a:t>
            </a:r>
          </a:p>
          <a:p>
            <a:pPr lvl="1"/>
            <a:r>
              <a:t>Body Level Two</a:t>
            </a:r>
          </a:p>
          <a:p>
            <a:pPr lvl="2"/>
            <a:r>
              <a:t>Body Level Three</a:t>
            </a:r>
          </a:p>
          <a:p>
            <a:pPr lvl="3"/>
            <a:r>
              <a:t>Body Level Four</a:t>
            </a:r>
          </a:p>
          <a:p>
            <a:pPr lvl="4"/>
            <a:r>
              <a:t>Body Level Five</a:t>
            </a:r>
          </a:p>
        </p:txBody>
      </p:sp>
      <p:sp>
        <p:nvSpPr>
          <p:cNvPr id="39" name="Google Shape;39;p13"/>
          <p:cNvSpPr txBox="1">
            <a:spLocks noGrp="1"/>
          </p:cNvSpPr>
          <p:nvPr>
            <p:ph type="body" sz="half" idx="21"/>
          </p:nvPr>
        </p:nvSpPr>
        <p:spPr>
          <a:xfrm>
            <a:off x="839787" y="2505075"/>
            <a:ext cx="5157789"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40" name="Google Shape;40;p13"/>
          <p:cNvSpPr txBox="1">
            <a:spLocks noGrp="1"/>
          </p:cNvSpPr>
          <p:nvPr>
            <p:ph type="body" sz="quarter" idx="22"/>
          </p:nvPr>
        </p:nvSpPr>
        <p:spPr>
          <a:xfrm>
            <a:off x="6172200" y="1681163"/>
            <a:ext cx="5183188" cy="823913"/>
          </a:xfrm>
          <a:prstGeom prst="rect">
            <a:avLst/>
          </a:prstGeom>
        </p:spPr>
        <p:txBody>
          <a:bodyPr lIns="45699" tIns="45699" rIns="45699" bIns="45699" anchor="b">
            <a:normAutofit/>
          </a:bodyPr>
          <a:lstStyle/>
          <a:p>
            <a:pPr marL="228600" indent="0">
              <a:lnSpc>
                <a:spcPct val="90000"/>
              </a:lnSpc>
              <a:spcBef>
                <a:spcPts val="1000"/>
              </a:spcBef>
              <a:defRPr sz="2400" b="1"/>
            </a:pPr>
            <a:endParaRPr/>
          </a:p>
        </p:txBody>
      </p:sp>
      <p:sp>
        <p:nvSpPr>
          <p:cNvPr id="41" name="Google Shape;41;p13"/>
          <p:cNvSpPr txBox="1">
            <a:spLocks noGrp="1"/>
          </p:cNvSpPr>
          <p:nvPr>
            <p:ph type="body" sz="half" idx="23"/>
          </p:nvPr>
        </p:nvSpPr>
        <p:spPr>
          <a:xfrm>
            <a:off x="6172200" y="2505075"/>
            <a:ext cx="5183188"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65" name="Body Level One…"/>
          <p:cNvSpPr txBox="1">
            <a:spLocks noGrp="1"/>
          </p:cNvSpPr>
          <p:nvPr>
            <p:ph type="body" sz="half" idx="1"/>
          </p:nvPr>
        </p:nvSpPr>
        <p:spPr>
          <a:xfrm>
            <a:off x="5183187" y="987425"/>
            <a:ext cx="6172201" cy="4873625"/>
          </a:xfrm>
          <a:prstGeom prst="rect">
            <a:avLst/>
          </a:prstGeom>
        </p:spPr>
        <p:txBody>
          <a:bodyPr lIns="45699" tIns="45699" rIns="45699" bIns="45699">
            <a:normAutofit/>
          </a:bodyPr>
          <a:lstStyle>
            <a:lvl1pPr marL="457200" indent="-431800">
              <a:lnSpc>
                <a:spcPct val="90000"/>
              </a:lnSpc>
              <a:spcBef>
                <a:spcPts val="1000"/>
              </a:spcBef>
              <a:buClr>
                <a:srgbClr val="000000"/>
              </a:buClr>
              <a:buSzPts val="3200"/>
              <a:buFont typeface="Arial"/>
              <a:buChar char="•"/>
              <a:defRPr sz="3200"/>
            </a:lvl1pPr>
            <a:lvl2pPr marL="972457" indent="-464457">
              <a:lnSpc>
                <a:spcPct val="90000"/>
              </a:lnSpc>
              <a:spcBef>
                <a:spcPts val="1000"/>
              </a:spcBef>
              <a:buClr>
                <a:srgbClr val="000000"/>
              </a:buClr>
              <a:buSzPts val="3200"/>
              <a:buFont typeface="Arial"/>
              <a:buChar char="•"/>
              <a:defRPr sz="3200"/>
            </a:lvl2pPr>
            <a:lvl3pPr marL="1498600" indent="-508000">
              <a:lnSpc>
                <a:spcPct val="90000"/>
              </a:lnSpc>
              <a:spcBef>
                <a:spcPts val="1000"/>
              </a:spcBef>
              <a:buClr>
                <a:srgbClr val="000000"/>
              </a:buClr>
              <a:buSzPts val="3200"/>
              <a:buFont typeface="Arial"/>
              <a:buChar char="•"/>
              <a:defRPr sz="3200"/>
            </a:lvl3pPr>
            <a:lvl4pPr marL="2042160" indent="-568960">
              <a:lnSpc>
                <a:spcPct val="90000"/>
              </a:lnSpc>
              <a:spcBef>
                <a:spcPts val="1000"/>
              </a:spcBef>
              <a:buClr>
                <a:srgbClr val="000000"/>
              </a:buClr>
              <a:buSzPts val="3200"/>
              <a:buFont typeface="Arial"/>
              <a:buChar char="•"/>
              <a:defRPr sz="3200"/>
            </a:lvl4pPr>
            <a:lvl5pPr marL="2499360" indent="-568960">
              <a:lnSpc>
                <a:spcPct val="90000"/>
              </a:lnSpc>
              <a:spcBef>
                <a:spcPts val="1000"/>
              </a:spcBef>
              <a:buClr>
                <a:srgbClr val="000000"/>
              </a:buClr>
              <a:buSzPts val="3200"/>
              <a:buFont typeface="Arial"/>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6" name="Google Shape;57;p16"/>
          <p:cNvSpPr txBox="1">
            <a:spLocks noGrp="1"/>
          </p:cNvSpPr>
          <p:nvPr>
            <p:ph type="body" sz="quarter" idx="21"/>
          </p:nvPr>
        </p:nvSpPr>
        <p:spPr>
          <a:xfrm>
            <a:off x="839787" y="2057400"/>
            <a:ext cx="3932239" cy="3811588"/>
          </a:xfrm>
          <a:prstGeom prst="rect">
            <a:avLst/>
          </a:prstGeom>
        </p:spPr>
        <p:txBody>
          <a:bodyPr lIns="45699" tIns="45699" rIns="45699" bIns="45699">
            <a:normAutofit/>
          </a:bodyPr>
          <a:lstStyle/>
          <a:p>
            <a:pPr marL="228600" indent="0">
              <a:lnSpc>
                <a:spcPct val="90000"/>
              </a:lnSpc>
              <a:spcBef>
                <a:spcPts val="1000"/>
              </a:spcBef>
              <a:defRPr sz="1600"/>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7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5" name="Google Shape;63;p17"/>
          <p:cNvSpPr>
            <a:spLocks noGrp="1"/>
          </p:cNvSpPr>
          <p:nvPr>
            <p:ph type="pic" sz="half" idx="21"/>
          </p:nvPr>
        </p:nvSpPr>
        <p:spPr>
          <a:xfrm>
            <a:off x="5183187" y="987425"/>
            <a:ext cx="6172201" cy="4873625"/>
          </a:xfrm>
          <a:prstGeom prst="rect">
            <a:avLst/>
          </a:prstGeom>
        </p:spPr>
        <p:txBody>
          <a:bodyPr lIns="91439" rIns="91439"/>
          <a:lstStyle/>
          <a:p>
            <a:endParaRPr/>
          </a:p>
        </p:txBody>
      </p:sp>
      <p:sp>
        <p:nvSpPr>
          <p:cNvPr id="76" name="Body Level One…"/>
          <p:cNvSpPr txBox="1">
            <a:spLocks noGrp="1"/>
          </p:cNvSpPr>
          <p:nvPr>
            <p:ph type="body" sz="quarter" idx="1"/>
          </p:nvPr>
        </p:nvSpPr>
        <p:spPr>
          <a:xfrm>
            <a:off x="839787" y="2057400"/>
            <a:ext cx="3932239" cy="3811588"/>
          </a:xfrm>
          <a:prstGeom prst="rect">
            <a:avLst/>
          </a:prstGeom>
        </p:spPr>
        <p:txBody>
          <a:bodyPr lIns="45699" tIns="45699" rIns="45699" bIns="45699">
            <a:normAutofit/>
          </a:bodyPr>
          <a:lstStyle>
            <a:lvl1pPr marL="228600" indent="0">
              <a:lnSpc>
                <a:spcPct val="90000"/>
              </a:lnSpc>
              <a:spcBef>
                <a:spcPts val="1000"/>
              </a:spcBef>
              <a:defRPr sz="1600"/>
            </a:lvl1pPr>
            <a:lvl2pPr marL="228600" indent="457200">
              <a:lnSpc>
                <a:spcPct val="90000"/>
              </a:lnSpc>
              <a:spcBef>
                <a:spcPts val="1000"/>
              </a:spcBef>
              <a:defRPr sz="1600"/>
            </a:lvl2pPr>
            <a:lvl3pPr marL="228600" indent="914400">
              <a:lnSpc>
                <a:spcPct val="90000"/>
              </a:lnSpc>
              <a:spcBef>
                <a:spcPts val="1000"/>
              </a:spcBef>
              <a:defRPr sz="1600"/>
            </a:lvl3pPr>
            <a:lvl4pPr marL="228600" indent="1371600">
              <a:lnSpc>
                <a:spcPct val="90000"/>
              </a:lnSpc>
              <a:spcBef>
                <a:spcPts val="1000"/>
              </a:spcBef>
              <a:defRPr sz="1600"/>
            </a:lvl4pPr>
            <a:lvl5pPr marL="228600" indent="1828800">
              <a:lnSpc>
                <a:spcPct val="90000"/>
              </a:lnSpc>
              <a:spcBef>
                <a:spcPts val="1000"/>
              </a:spcBef>
              <a:defRPr sz="16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idx="1"/>
          </p:nvPr>
        </p:nvSpPr>
        <p:spPr>
          <a:xfrm rot="5400000">
            <a:off x="3920330" y="-1256506"/>
            <a:ext cx="4351339" cy="105156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0" marR="0" indent="5080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cgrossfoundation.or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04" name="Google Shape;84;g28513a080f6_1_9"/>
          <p:cNvSpPr txBox="1">
            <a:spLocks noGrp="1"/>
          </p:cNvSpPr>
          <p:nvPr>
            <p:ph type="subTitle" idx="1"/>
          </p:nvPr>
        </p:nvSpPr>
        <p:spPr>
          <a:xfrm>
            <a:off x="2107883" y="1748410"/>
            <a:ext cx="11033592" cy="4389571"/>
          </a:xfrm>
          <a:prstGeom prst="rect">
            <a:avLst/>
          </a:prstGeom>
        </p:spPr>
        <p:txBody>
          <a:bodyPr lIns="0" tIns="0" rIns="0" bIns="0"/>
          <a:lstStyle/>
          <a:p>
            <a:pPr indent="0" algn="l">
              <a:lnSpc>
                <a:spcPct val="100000"/>
              </a:lnSpc>
              <a:spcBef>
                <a:spcPts val="0"/>
              </a:spcBef>
              <a:defRPr sz="9600">
                <a:solidFill>
                  <a:srgbClr val="FFFFFF"/>
                </a:solidFill>
              </a:defRPr>
            </a:pPr>
            <a:r>
              <a:t>The Lives </a:t>
            </a:r>
          </a:p>
          <a:p>
            <a:pPr indent="0" algn="l">
              <a:lnSpc>
                <a:spcPct val="100000"/>
              </a:lnSpc>
              <a:spcBef>
                <a:spcPts val="0"/>
              </a:spcBef>
              <a:defRPr sz="9600">
                <a:solidFill>
                  <a:srgbClr val="FFFFFF"/>
                </a:solidFill>
              </a:defRPr>
            </a:pPr>
            <a:r>
              <a:t>of Immigrants</a:t>
            </a:r>
          </a:p>
        </p:txBody>
      </p:sp>
      <p:pic>
        <p:nvPicPr>
          <p:cNvPr id="3" name="Picture 2" descr="A white silhouette of a couple of people&#10;&#10;Description automatically generated">
            <a:extLst>
              <a:ext uri="{FF2B5EF4-FFF2-40B4-BE49-F238E27FC236}">
                <a16:creationId xmlns:a16="http://schemas.microsoft.com/office/drawing/2014/main" id="{162DFD8D-3810-0AFA-DC0F-D576CADE48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9000"/>
        </a:solidFill>
        <a:effectLst/>
      </p:bgPr>
    </p:bg>
    <p:spTree>
      <p:nvGrpSpPr>
        <p:cNvPr id="1" name=""/>
        <p:cNvGrpSpPr/>
        <p:nvPr/>
      </p:nvGrpSpPr>
      <p:grpSpPr>
        <a:xfrm>
          <a:off x="0" y="0"/>
          <a:ext cx="0" cy="0"/>
          <a:chOff x="0" y="0"/>
          <a:chExt cx="0" cy="0"/>
        </a:xfrm>
      </p:grpSpPr>
      <p:sp>
        <p:nvSpPr>
          <p:cNvPr id="138" name="Google Shape;89;p1"/>
          <p:cNvSpPr txBox="1">
            <a:spLocks noGrp="1"/>
          </p:cNvSpPr>
          <p:nvPr>
            <p:ph type="ctrTitle"/>
          </p:nvPr>
        </p:nvSpPr>
        <p:spPr>
          <a:xfrm>
            <a:off x="682151" y="281961"/>
            <a:ext cx="4027009" cy="4440262"/>
          </a:xfrm>
          <a:prstGeom prst="rect">
            <a:avLst/>
          </a:prstGeom>
        </p:spPr>
        <p:txBody>
          <a:bodyPr lIns="0" tIns="0" rIns="0" bIns="0" anchor="t">
            <a:normAutofit fontScale="90000"/>
          </a:bodyPr>
          <a:lstStyle/>
          <a:p>
            <a:pPr algn="l">
              <a:lnSpc>
                <a:spcPct val="150000"/>
              </a:lnSpc>
              <a:defRPr sz="2000">
                <a:solidFill>
                  <a:srgbClr val="FFFFFF"/>
                </a:solidFill>
                <a:latin typeface="Georgia"/>
                <a:ea typeface="Georgia"/>
                <a:cs typeface="Georgia"/>
                <a:sym typeface="Georgia"/>
              </a:defRPr>
            </a:pPr>
            <a:r>
              <a:rPr sz="2200" dirty="0"/>
              <a:t>In New York City, Chaim studied art and became a sculptor and teacher. The painting on the </a:t>
            </a:r>
            <a:r>
              <a:rPr lang="en-US" sz="2200" dirty="0"/>
              <a:t>right</a:t>
            </a:r>
            <a:r>
              <a:rPr sz="2200" dirty="0"/>
              <a:t> shows him and his wife Renee in his studio. It was painted by their friend Moses </a:t>
            </a:r>
            <a:r>
              <a:rPr sz="2200" dirty="0" err="1"/>
              <a:t>Soyer</a:t>
            </a:r>
            <a:r>
              <a:rPr sz="2200" dirty="0"/>
              <a:t>, who immigrated to New York with his family in 1912 from Russia.</a:t>
            </a:r>
            <a:br>
              <a:rPr dirty="0"/>
            </a:br>
            <a:endParaRPr dirty="0"/>
          </a:p>
        </p:txBody>
      </p:sp>
      <p:sp>
        <p:nvSpPr>
          <p:cNvPr id="139" name="Google Shape;91;p1"/>
          <p:cNvSpPr txBox="1"/>
          <p:nvPr/>
        </p:nvSpPr>
        <p:spPr>
          <a:xfrm>
            <a:off x="5190307" y="5393123"/>
            <a:ext cx="392032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Moses </a:t>
            </a:r>
            <a:r>
              <a:rPr lang="en-US" dirty="0" err="1"/>
              <a:t>Soyer</a:t>
            </a:r>
            <a:r>
              <a:rPr lang="en-US" dirty="0"/>
              <a:t>, </a:t>
            </a:r>
            <a:r>
              <a:rPr lang="en-US" i="1" dirty="0"/>
              <a:t>Portrait of Renee and Chaim</a:t>
            </a:r>
            <a:r>
              <a:rPr lang="en-US" dirty="0"/>
              <a:t>, 1932, oil on canvas, 27 × 29 inches</a:t>
            </a:r>
            <a:endParaRPr dirty="0"/>
          </a:p>
        </p:txBody>
      </p:sp>
      <p:pic>
        <p:nvPicPr>
          <p:cNvPr id="140" name="Google Shape;124;p5"/>
          <p:cNvPicPr>
            <a:picLocks noChangeAspect="1"/>
          </p:cNvPicPr>
          <p:nvPr/>
        </p:nvPicPr>
        <p:blipFill rotWithShape="1">
          <a:blip r:embed="rId2" cstate="print">
            <a:extLst>
              <a:ext uri="{28A0092B-C50C-407E-A947-70E740481C1C}">
                <a14:useLocalDpi xmlns:a14="http://schemas.microsoft.com/office/drawing/2010/main"/>
              </a:ext>
            </a:extLst>
          </a:blip>
          <a:srcRect b="-110"/>
          <a:stretch/>
        </p:blipFill>
        <p:spPr>
          <a:xfrm>
            <a:off x="5190305" y="350138"/>
            <a:ext cx="5292638" cy="5042985"/>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25DA8DFA-07EF-9E60-F71B-FEAD04D612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44" name="Google Shape;89;p1"/>
          <p:cNvSpPr txBox="1">
            <a:spLocks noGrp="1"/>
          </p:cNvSpPr>
          <p:nvPr>
            <p:ph type="ctrTitle"/>
          </p:nvPr>
        </p:nvSpPr>
        <p:spPr>
          <a:xfrm>
            <a:off x="7677313" y="362132"/>
            <a:ext cx="4105386" cy="5124268"/>
          </a:xfrm>
          <a:prstGeom prst="rect">
            <a:avLst/>
          </a:prstGeom>
        </p:spPr>
        <p:txBody>
          <a:bodyPr lIns="0" tIns="0" rIns="0" bIns="0" anchor="t">
            <a:normAutofit/>
          </a:bodyPr>
          <a:lstStyle>
            <a:lvl1pPr algn="l">
              <a:lnSpc>
                <a:spcPct val="150000"/>
              </a:lnSpc>
              <a:defRPr sz="2000">
                <a:solidFill>
                  <a:srgbClr val="FFFFFF"/>
                </a:solidFill>
                <a:latin typeface="Georgia"/>
                <a:ea typeface="Georgia"/>
                <a:cs typeface="Georgia"/>
                <a:sym typeface="Georgia"/>
              </a:defRPr>
            </a:lvl1pPr>
          </a:lstStyle>
          <a:p>
            <a:r>
              <a:rPr dirty="0"/>
              <a:t>Other immigrants worked as laborers, like the fishermen in the painting on the </a:t>
            </a:r>
            <a:r>
              <a:rPr lang="en-US" dirty="0"/>
              <a:t>left</a:t>
            </a:r>
            <a:r>
              <a:rPr dirty="0"/>
              <a:t> by Abraham </a:t>
            </a:r>
            <a:r>
              <a:rPr dirty="0" err="1"/>
              <a:t>Walkowitz</a:t>
            </a:r>
            <a:r>
              <a:rPr dirty="0"/>
              <a:t> (who immigrated to New York from Russia in 1893). Still others earned money by opening shops, restaurants, and other businesses.</a:t>
            </a:r>
          </a:p>
        </p:txBody>
      </p:sp>
      <p:pic>
        <p:nvPicPr>
          <p:cNvPr id="147" name="Google Shape;125;p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3570" y="362132"/>
            <a:ext cx="6629783" cy="4752322"/>
          </a:xfrm>
          <a:prstGeom prst="rect">
            <a:avLst/>
          </a:prstGeom>
          <a:ln w="12700">
            <a:miter lim="400000"/>
          </a:ln>
        </p:spPr>
      </p:pic>
      <p:sp>
        <p:nvSpPr>
          <p:cNvPr id="148" name="Google Shape;91;p1"/>
          <p:cNvSpPr txBox="1"/>
          <p:nvPr/>
        </p:nvSpPr>
        <p:spPr>
          <a:xfrm>
            <a:off x="613571" y="5114454"/>
            <a:ext cx="5109048"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Abraham </a:t>
            </a:r>
            <a:r>
              <a:rPr lang="en-US" dirty="0" err="1"/>
              <a:t>Walkowitz</a:t>
            </a:r>
            <a:r>
              <a:rPr lang="en-US" dirty="0"/>
              <a:t>, </a:t>
            </a:r>
            <a:r>
              <a:rPr lang="en-US" i="1" dirty="0"/>
              <a:t>Maine Fisherman</a:t>
            </a:r>
            <a:r>
              <a:rPr lang="en-US" dirty="0"/>
              <a:t>, 1932, watercolor and black crayon on paper, 21 × 29 inches</a:t>
            </a:r>
          </a:p>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endParaRPr dirty="0"/>
          </a:p>
        </p:txBody>
      </p:sp>
      <p:pic>
        <p:nvPicPr>
          <p:cNvPr id="3" name="Picture 2" descr="A white silhouette of a couple of people&#10;&#10;Description automatically generated">
            <a:extLst>
              <a:ext uri="{FF2B5EF4-FFF2-40B4-BE49-F238E27FC236}">
                <a16:creationId xmlns:a16="http://schemas.microsoft.com/office/drawing/2014/main" id="{3A920D18-1243-56FB-77B2-08EB5CC128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8F00"/>
        </a:solidFill>
        <a:effectLst/>
      </p:bgPr>
    </p:bg>
    <p:spTree>
      <p:nvGrpSpPr>
        <p:cNvPr id="1" name=""/>
        <p:cNvGrpSpPr/>
        <p:nvPr/>
      </p:nvGrpSpPr>
      <p:grpSpPr>
        <a:xfrm>
          <a:off x="0" y="0"/>
          <a:ext cx="0" cy="0"/>
          <a:chOff x="0" y="0"/>
          <a:chExt cx="0" cy="0"/>
        </a:xfrm>
      </p:grpSpPr>
      <p:sp>
        <p:nvSpPr>
          <p:cNvPr id="150" name="Google Shape;89;p1"/>
          <p:cNvSpPr txBox="1">
            <a:spLocks noGrp="1"/>
          </p:cNvSpPr>
          <p:nvPr>
            <p:ph type="ctrTitle"/>
          </p:nvPr>
        </p:nvSpPr>
        <p:spPr>
          <a:xfrm>
            <a:off x="682150" y="277602"/>
            <a:ext cx="11107079" cy="2898718"/>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Take a quiet moment to look at each artwork. </a:t>
            </a:r>
            <a:br>
              <a:rPr lang="en-US" dirty="0"/>
            </a:br>
            <a:r>
              <a:rPr i="1" dirty="0"/>
              <a:t>What is going on in each painting? What are the people doing and how do you think they are feeling? What do you see that tells you that? What do you think would be hard about finding work in a new country?</a:t>
            </a:r>
          </a:p>
        </p:txBody>
      </p:sp>
      <p:pic>
        <p:nvPicPr>
          <p:cNvPr id="151" name="Google Shape;124;p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5452" y="2500422"/>
            <a:ext cx="3625077" cy="3454083"/>
          </a:xfrm>
          <a:prstGeom prst="rect">
            <a:avLst/>
          </a:prstGeom>
          <a:ln w="12700">
            <a:miter lim="400000"/>
          </a:ln>
        </p:spPr>
      </p:pic>
      <p:pic>
        <p:nvPicPr>
          <p:cNvPr id="152" name="Google Shape;125;p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03370" y="2500422"/>
            <a:ext cx="4818659" cy="3454083"/>
          </a:xfrm>
          <a:prstGeom prst="rect">
            <a:avLst/>
          </a:prstGeom>
          <a:ln w="12700">
            <a:miter lim="400000"/>
          </a:ln>
        </p:spPr>
      </p:pic>
      <p:sp>
        <p:nvSpPr>
          <p:cNvPr id="2" name="Google Shape;91;p1">
            <a:extLst>
              <a:ext uri="{FF2B5EF4-FFF2-40B4-BE49-F238E27FC236}">
                <a16:creationId xmlns:a16="http://schemas.microsoft.com/office/drawing/2014/main" id="{AC13DFD8-6041-059A-3EA2-9791CE5A1A2A}"/>
              </a:ext>
            </a:extLst>
          </p:cNvPr>
          <p:cNvSpPr txBox="1"/>
          <p:nvPr/>
        </p:nvSpPr>
        <p:spPr>
          <a:xfrm>
            <a:off x="624597" y="5972793"/>
            <a:ext cx="3920328"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Moses </a:t>
            </a:r>
            <a:r>
              <a:rPr lang="en-US" dirty="0" err="1"/>
              <a:t>Soyer</a:t>
            </a:r>
            <a:r>
              <a:rPr lang="en-US" dirty="0"/>
              <a:t>, </a:t>
            </a:r>
            <a:r>
              <a:rPr lang="en-US" i="1" dirty="0"/>
              <a:t>Portrait of Renee and Chaim</a:t>
            </a:r>
            <a:r>
              <a:rPr lang="en-US" dirty="0"/>
              <a:t>, 1932, oil on canvas, 27 × 29 inches</a:t>
            </a:r>
          </a:p>
          <a:p>
            <a:pPr>
              <a:defRPr>
                <a:solidFill>
                  <a:srgbClr val="FFFFFF"/>
                </a:solidFill>
                <a:latin typeface="+mn-lt"/>
                <a:ea typeface="+mn-ea"/>
                <a:cs typeface="+mn-cs"/>
                <a:sym typeface="Arial"/>
              </a:defRPr>
            </a:pPr>
            <a:endParaRPr dirty="0"/>
          </a:p>
        </p:txBody>
      </p:sp>
      <p:sp>
        <p:nvSpPr>
          <p:cNvPr id="3" name="Google Shape;91;p1">
            <a:extLst>
              <a:ext uri="{FF2B5EF4-FFF2-40B4-BE49-F238E27FC236}">
                <a16:creationId xmlns:a16="http://schemas.microsoft.com/office/drawing/2014/main" id="{80EC46C2-222E-1F90-596A-D8CA76FF97FD}"/>
              </a:ext>
            </a:extLst>
          </p:cNvPr>
          <p:cNvSpPr txBox="1"/>
          <p:nvPr/>
        </p:nvSpPr>
        <p:spPr>
          <a:xfrm>
            <a:off x="5203371" y="5954505"/>
            <a:ext cx="5109048"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Abraham </a:t>
            </a:r>
            <a:r>
              <a:rPr lang="en-US" dirty="0" err="1"/>
              <a:t>Walkowitz</a:t>
            </a:r>
            <a:r>
              <a:rPr lang="en-US" dirty="0"/>
              <a:t>, </a:t>
            </a:r>
            <a:r>
              <a:rPr lang="en-US" i="1" dirty="0"/>
              <a:t>Maine Fisherman</a:t>
            </a:r>
            <a:r>
              <a:rPr lang="en-US" dirty="0"/>
              <a:t>, 1932, watercolor and black crayon on paper, 21 × 29 inches</a:t>
            </a:r>
          </a:p>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endParaRPr dirty="0"/>
          </a:p>
        </p:txBody>
      </p:sp>
      <p:pic>
        <p:nvPicPr>
          <p:cNvPr id="5" name="Picture 4" descr="A white silhouette of a couple of people&#10;&#10;Description automatically generated">
            <a:extLst>
              <a:ext uri="{FF2B5EF4-FFF2-40B4-BE49-F238E27FC236}">
                <a16:creationId xmlns:a16="http://schemas.microsoft.com/office/drawing/2014/main" id="{9F8F92B3-D692-4EC7-7C42-7558571917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45200"/>
        </a:solidFill>
        <a:effectLst/>
      </p:bgPr>
    </p:bg>
    <p:spTree>
      <p:nvGrpSpPr>
        <p:cNvPr id="1" name=""/>
        <p:cNvGrpSpPr/>
        <p:nvPr/>
      </p:nvGrpSpPr>
      <p:grpSpPr>
        <a:xfrm>
          <a:off x="0" y="0"/>
          <a:ext cx="0" cy="0"/>
          <a:chOff x="0" y="0"/>
          <a:chExt cx="0" cy="0"/>
        </a:xfrm>
      </p:grpSpPr>
      <p:sp>
        <p:nvSpPr>
          <p:cNvPr id="154" name="Google Shape;89;p1"/>
          <p:cNvSpPr txBox="1">
            <a:spLocks noGrp="1"/>
          </p:cNvSpPr>
          <p:nvPr>
            <p:ph type="ctrTitle"/>
          </p:nvPr>
        </p:nvSpPr>
        <p:spPr>
          <a:xfrm>
            <a:off x="1269979" y="281687"/>
            <a:ext cx="10042456" cy="1902712"/>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Immigrants brought cultural traditions from their home countries to the United States. Here is an image of a dancing lesson (left)  and a musical performance (right)  that were made in the 1920s (check date of Chaim’s drawing).</a:t>
            </a:r>
            <a:br>
              <a:rPr dirty="0"/>
            </a:br>
            <a:endParaRPr dirty="0"/>
          </a:p>
        </p:txBody>
      </p:sp>
      <p:pic>
        <p:nvPicPr>
          <p:cNvPr id="155" name="Google Shape;144;p7"/>
          <p:cNvPicPr>
            <a:picLocks noChangeAspect="1"/>
          </p:cNvPicPr>
          <p:nvPr/>
        </p:nvPicPr>
        <p:blipFill rotWithShape="1">
          <a:blip r:embed="rId2" cstate="print">
            <a:extLst>
              <a:ext uri="{28A0092B-C50C-407E-A947-70E740481C1C}">
                <a14:useLocalDpi xmlns:a14="http://schemas.microsoft.com/office/drawing/2010/main"/>
              </a:ext>
            </a:extLst>
          </a:blip>
          <a:srcRect t="-37" b="-37"/>
          <a:stretch/>
        </p:blipFill>
        <p:spPr>
          <a:xfrm>
            <a:off x="2393567" y="1971038"/>
            <a:ext cx="3319170" cy="4017162"/>
          </a:xfrm>
          <a:prstGeom prst="rect">
            <a:avLst/>
          </a:prstGeom>
          <a:ln w="12700">
            <a:miter lim="400000"/>
          </a:ln>
        </p:spPr>
      </p:pic>
      <p:sp>
        <p:nvSpPr>
          <p:cNvPr id="156" name="Google Shape;91;p1"/>
          <p:cNvSpPr txBox="1"/>
          <p:nvPr/>
        </p:nvSpPr>
        <p:spPr>
          <a:xfrm>
            <a:off x="2420903" y="5995820"/>
            <a:ext cx="346442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Raphael </a:t>
            </a:r>
            <a:r>
              <a:rPr lang="en-US" dirty="0" err="1"/>
              <a:t>Soyer</a:t>
            </a:r>
            <a:r>
              <a:rPr lang="en-US" dirty="0"/>
              <a:t>, </a:t>
            </a:r>
            <a:r>
              <a:rPr lang="en-US" i="1" dirty="0"/>
              <a:t>Dancing Lesson</a:t>
            </a:r>
            <a:r>
              <a:rPr lang="en-US" dirty="0"/>
              <a:t>, 1926, oil on canvas, 24</a:t>
            </a:r>
            <a:r>
              <a:rPr lang="en-US" spc="-150" dirty="0"/>
              <a:t> </a:t>
            </a:r>
            <a:r>
              <a:rPr lang="en-US" dirty="0"/>
              <a:t>¹⁄₁₆ × 20</a:t>
            </a:r>
            <a:r>
              <a:rPr lang="en-US" spc="-150" dirty="0"/>
              <a:t> </a:t>
            </a:r>
            <a:r>
              <a:rPr lang="en-US" dirty="0"/>
              <a:t>⅛ inches</a:t>
            </a:r>
          </a:p>
        </p:txBody>
      </p:sp>
      <p:sp>
        <p:nvSpPr>
          <p:cNvPr id="159" name="Google Shape;91;p1"/>
          <p:cNvSpPr txBox="1"/>
          <p:nvPr/>
        </p:nvSpPr>
        <p:spPr>
          <a:xfrm>
            <a:off x="6900551" y="5989470"/>
            <a:ext cx="346442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Chaim Gross, </a:t>
            </a:r>
            <a:r>
              <a:rPr lang="en-US" i="1" dirty="0"/>
              <a:t>Klezmer</a:t>
            </a:r>
            <a:r>
              <a:rPr lang="en-US" dirty="0"/>
              <a:t>, c. 1960, watercolor and pen on paper, 22</a:t>
            </a:r>
            <a:r>
              <a:rPr lang="en-US" spc="-150" dirty="0"/>
              <a:t> </a:t>
            </a:r>
            <a:r>
              <a:rPr lang="en-US" dirty="0"/>
              <a:t>¾ × 15</a:t>
            </a:r>
            <a:r>
              <a:rPr lang="en-US" spc="-150" dirty="0"/>
              <a:t> </a:t>
            </a:r>
            <a:r>
              <a:rPr lang="en-US" dirty="0"/>
              <a:t>⅜ inches</a:t>
            </a:r>
            <a:endParaRPr dirty="0"/>
          </a:p>
        </p:txBody>
      </p:sp>
      <p:pic>
        <p:nvPicPr>
          <p:cNvPr id="3" name="Picture 2" descr="A group of musicians playing instruments&#10;&#10;Description automatically generated">
            <a:extLst>
              <a:ext uri="{FF2B5EF4-FFF2-40B4-BE49-F238E27FC236}">
                <a16:creationId xmlns:a16="http://schemas.microsoft.com/office/drawing/2014/main" id="{55EBEB22-995B-84CA-1E7B-F1A6E44DA6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00551" y="1971039"/>
            <a:ext cx="2699315" cy="4017162"/>
          </a:xfrm>
          <a:prstGeom prst="rect">
            <a:avLst/>
          </a:prstGeom>
        </p:spPr>
      </p:pic>
      <p:pic>
        <p:nvPicPr>
          <p:cNvPr id="4" name="Picture 3" descr="A white silhouette of a couple of people&#10;&#10;Description automatically generated">
            <a:extLst>
              <a:ext uri="{FF2B5EF4-FFF2-40B4-BE49-F238E27FC236}">
                <a16:creationId xmlns:a16="http://schemas.microsoft.com/office/drawing/2014/main" id="{322286AC-DFCA-60AE-A0E7-FAB5253764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9192"/>
        </a:solidFill>
        <a:effectLst/>
      </p:bgPr>
    </p:bg>
    <p:spTree>
      <p:nvGrpSpPr>
        <p:cNvPr id="1" name=""/>
        <p:cNvGrpSpPr/>
        <p:nvPr/>
      </p:nvGrpSpPr>
      <p:grpSpPr>
        <a:xfrm>
          <a:off x="0" y="0"/>
          <a:ext cx="0" cy="0"/>
          <a:chOff x="0" y="0"/>
          <a:chExt cx="0" cy="0"/>
        </a:xfrm>
      </p:grpSpPr>
      <p:sp>
        <p:nvSpPr>
          <p:cNvPr id="161" name="Google Shape;89;p1"/>
          <p:cNvSpPr txBox="1">
            <a:spLocks noGrp="1"/>
          </p:cNvSpPr>
          <p:nvPr>
            <p:ph type="ctrTitle"/>
          </p:nvPr>
        </p:nvSpPr>
        <p:spPr>
          <a:xfrm>
            <a:off x="2400098" y="5139947"/>
            <a:ext cx="8272439" cy="1638551"/>
          </a:xfrm>
          <a:prstGeom prst="rect">
            <a:avLst/>
          </a:prstGeom>
        </p:spPr>
        <p:txBody>
          <a:bodyPr lIns="0" tIns="0" rIns="0" bIns="0" anchor="t">
            <a:normAutofit fontScale="90000"/>
          </a:bodyPr>
          <a:lstStyle/>
          <a:p>
            <a:pPr algn="l" defTabSz="621791">
              <a:lnSpc>
                <a:spcPct val="150000"/>
              </a:lnSpc>
              <a:defRPr sz="1360" i="1">
                <a:solidFill>
                  <a:srgbClr val="FFFFFF"/>
                </a:solidFill>
                <a:latin typeface="Georgia"/>
                <a:ea typeface="Georgia"/>
                <a:cs typeface="Georgia"/>
                <a:sym typeface="Georgia"/>
              </a:defRPr>
            </a:pPr>
            <a:r>
              <a:rPr sz="2200" dirty="0"/>
              <a:t>What details do you notice in the images?</a:t>
            </a:r>
            <a:br>
              <a:rPr sz="2200" dirty="0"/>
            </a:br>
            <a:r>
              <a:rPr sz="2200" dirty="0"/>
              <a:t>Describe the people that you see and what they are doing.</a:t>
            </a:r>
            <a:br>
              <a:rPr sz="2200" dirty="0"/>
            </a:br>
            <a:r>
              <a:rPr sz="2200" dirty="0"/>
              <a:t>What do you wonder? What stories do you think the images tell us?</a:t>
            </a:r>
            <a:br>
              <a:rPr dirty="0"/>
            </a:br>
            <a:br>
              <a:rPr dirty="0"/>
            </a:br>
            <a:br>
              <a:rPr dirty="0"/>
            </a:br>
            <a:endParaRPr dirty="0"/>
          </a:p>
        </p:txBody>
      </p:sp>
      <p:pic>
        <p:nvPicPr>
          <p:cNvPr id="2" name="Google Shape;144;p7">
            <a:extLst>
              <a:ext uri="{FF2B5EF4-FFF2-40B4-BE49-F238E27FC236}">
                <a16:creationId xmlns:a16="http://schemas.microsoft.com/office/drawing/2014/main" id="{14E1B2E6-5745-C6D1-E654-E69DFBAF34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7" b="-37"/>
          <a:stretch/>
        </p:blipFill>
        <p:spPr>
          <a:xfrm>
            <a:off x="2400098" y="887733"/>
            <a:ext cx="3319170" cy="4017162"/>
          </a:xfrm>
          <a:prstGeom prst="rect">
            <a:avLst/>
          </a:prstGeom>
          <a:ln w="12700">
            <a:miter lim="400000"/>
          </a:ln>
        </p:spPr>
      </p:pic>
      <p:sp>
        <p:nvSpPr>
          <p:cNvPr id="3" name="Google Shape;91;p1">
            <a:extLst>
              <a:ext uri="{FF2B5EF4-FFF2-40B4-BE49-F238E27FC236}">
                <a16:creationId xmlns:a16="http://schemas.microsoft.com/office/drawing/2014/main" id="{E7EA4C13-C6DF-95CA-0A57-B8654D38986C}"/>
              </a:ext>
            </a:extLst>
          </p:cNvPr>
          <p:cNvSpPr txBox="1"/>
          <p:nvPr/>
        </p:nvSpPr>
        <p:spPr>
          <a:xfrm>
            <a:off x="2427434" y="6350"/>
            <a:ext cx="346442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Raphael </a:t>
            </a:r>
            <a:r>
              <a:rPr lang="en-US" dirty="0" err="1"/>
              <a:t>Soyer</a:t>
            </a:r>
            <a:r>
              <a:rPr lang="en-US" dirty="0"/>
              <a:t>, </a:t>
            </a:r>
            <a:r>
              <a:rPr lang="en-US" i="1" dirty="0"/>
              <a:t>Dancing Lesson</a:t>
            </a:r>
            <a:r>
              <a:rPr lang="en-US" dirty="0"/>
              <a:t>, 1926, oil on canvas, 24</a:t>
            </a:r>
            <a:r>
              <a:rPr lang="en-US" spc="-150" dirty="0"/>
              <a:t> </a:t>
            </a:r>
            <a:r>
              <a:rPr lang="en-US" dirty="0"/>
              <a:t>¹⁄₁₆ × 20</a:t>
            </a:r>
            <a:r>
              <a:rPr lang="en-US" spc="-150" dirty="0"/>
              <a:t> </a:t>
            </a:r>
            <a:r>
              <a:rPr lang="en-US" dirty="0"/>
              <a:t>⅛ inches</a:t>
            </a:r>
          </a:p>
        </p:txBody>
      </p:sp>
      <p:sp>
        <p:nvSpPr>
          <p:cNvPr id="4" name="Google Shape;91;p1">
            <a:extLst>
              <a:ext uri="{FF2B5EF4-FFF2-40B4-BE49-F238E27FC236}">
                <a16:creationId xmlns:a16="http://schemas.microsoft.com/office/drawing/2014/main" id="{C364B905-4680-3CC5-A832-48494C6806DD}"/>
              </a:ext>
            </a:extLst>
          </p:cNvPr>
          <p:cNvSpPr txBox="1"/>
          <p:nvPr/>
        </p:nvSpPr>
        <p:spPr>
          <a:xfrm>
            <a:off x="6907082" y="0"/>
            <a:ext cx="346442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Chaim Gross, </a:t>
            </a:r>
            <a:r>
              <a:rPr lang="en-US" i="1" dirty="0"/>
              <a:t>Klezmer</a:t>
            </a:r>
            <a:r>
              <a:rPr lang="en-US" dirty="0"/>
              <a:t>, no date, watercolor and pen on paper, 22</a:t>
            </a:r>
            <a:r>
              <a:rPr lang="en-US" spc="-150" dirty="0"/>
              <a:t> </a:t>
            </a:r>
            <a:r>
              <a:rPr lang="en-US" dirty="0"/>
              <a:t>¾ × 15</a:t>
            </a:r>
            <a:r>
              <a:rPr lang="en-US" spc="-150" dirty="0"/>
              <a:t> </a:t>
            </a:r>
            <a:r>
              <a:rPr lang="en-US" dirty="0"/>
              <a:t>⅜ inches</a:t>
            </a:r>
            <a:endParaRPr dirty="0"/>
          </a:p>
        </p:txBody>
      </p:sp>
      <p:pic>
        <p:nvPicPr>
          <p:cNvPr id="5" name="Picture 4" descr="A group of musicians playing instruments&#10;&#10;Description automatically generated">
            <a:extLst>
              <a:ext uri="{FF2B5EF4-FFF2-40B4-BE49-F238E27FC236}">
                <a16:creationId xmlns:a16="http://schemas.microsoft.com/office/drawing/2014/main" id="{2182ACB2-0A68-59C4-D7F4-5E26870B06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07082" y="887734"/>
            <a:ext cx="2699315" cy="4017162"/>
          </a:xfrm>
          <a:prstGeom prst="rect">
            <a:avLst/>
          </a:prstGeom>
        </p:spPr>
      </p:pic>
      <p:pic>
        <p:nvPicPr>
          <p:cNvPr id="7" name="Picture 6" descr="A white silhouette of a couple of people&#10;&#10;Description automatically generated">
            <a:extLst>
              <a:ext uri="{FF2B5EF4-FFF2-40B4-BE49-F238E27FC236}">
                <a16:creationId xmlns:a16="http://schemas.microsoft.com/office/drawing/2014/main" id="{69CC7E91-3BDD-1B7C-24F0-818E6DC51F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9000"/>
        </a:solidFill>
        <a:effectLst/>
      </p:bgPr>
    </p:bg>
    <p:spTree>
      <p:nvGrpSpPr>
        <p:cNvPr id="1" name=""/>
        <p:cNvGrpSpPr/>
        <p:nvPr/>
      </p:nvGrpSpPr>
      <p:grpSpPr>
        <a:xfrm>
          <a:off x="0" y="0"/>
          <a:ext cx="0" cy="0"/>
          <a:chOff x="0" y="0"/>
          <a:chExt cx="0" cy="0"/>
        </a:xfrm>
      </p:grpSpPr>
      <p:sp>
        <p:nvSpPr>
          <p:cNvPr id="168" name="Google Shape;89;p1"/>
          <p:cNvSpPr txBox="1">
            <a:spLocks noGrp="1"/>
          </p:cNvSpPr>
          <p:nvPr>
            <p:ph type="ctrTitle"/>
          </p:nvPr>
        </p:nvSpPr>
        <p:spPr>
          <a:xfrm>
            <a:off x="682149" y="302008"/>
            <a:ext cx="10915683" cy="1638551"/>
          </a:xfrm>
          <a:prstGeom prst="rect">
            <a:avLst/>
          </a:prstGeom>
        </p:spPr>
        <p:txBody>
          <a:bodyPr lIns="0" tIns="0" rIns="0" bIns="0" anchor="t">
            <a:normAutofit fontScale="90000"/>
          </a:bodyPr>
          <a:lstStyle/>
          <a:p>
            <a:pPr algn="l">
              <a:lnSpc>
                <a:spcPct val="150000"/>
              </a:lnSpc>
              <a:defRPr sz="2000">
                <a:solidFill>
                  <a:srgbClr val="FFFFFF"/>
                </a:solidFill>
                <a:latin typeface="Georgia"/>
                <a:ea typeface="Georgia"/>
                <a:cs typeface="Georgia"/>
                <a:sym typeface="Georgia"/>
              </a:defRPr>
            </a:pPr>
            <a:r>
              <a:rPr sz="2200" dirty="0"/>
              <a:t>New immigrants faced many challenges and worked hard to establish a new life in America. Finding time to enjoy some fun was also important. Jules </a:t>
            </a:r>
            <a:r>
              <a:rPr sz="2200" dirty="0" err="1"/>
              <a:t>Pascin</a:t>
            </a:r>
            <a:r>
              <a:rPr sz="2200" dirty="0"/>
              <a:t>, who immigrated to the US in 1914 to escape WWI, painted the image you see here.</a:t>
            </a:r>
            <a:br>
              <a:rPr dirty="0"/>
            </a:br>
            <a:endParaRPr dirty="0"/>
          </a:p>
        </p:txBody>
      </p:sp>
      <p:sp>
        <p:nvSpPr>
          <p:cNvPr id="169" name="Google Shape;91;p1"/>
          <p:cNvSpPr txBox="1"/>
          <p:nvPr/>
        </p:nvSpPr>
        <p:spPr>
          <a:xfrm>
            <a:off x="9087269" y="1727152"/>
            <a:ext cx="2179445"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Jules </a:t>
            </a:r>
            <a:r>
              <a:rPr lang="en-US" dirty="0" err="1"/>
              <a:t>Pascin</a:t>
            </a:r>
            <a:r>
              <a:rPr lang="en-US" dirty="0"/>
              <a:t>, </a:t>
            </a:r>
            <a:r>
              <a:rPr lang="en-US" i="1" dirty="0"/>
              <a:t>Coney Island</a:t>
            </a:r>
            <a:r>
              <a:rPr lang="en-US" dirty="0"/>
              <a:t>, c. 1917, ink, watercolor, and crayon on paper, 6</a:t>
            </a:r>
            <a:r>
              <a:rPr lang="en-US" spc="-150" dirty="0"/>
              <a:t> </a:t>
            </a:r>
            <a:r>
              <a:rPr lang="en-US" dirty="0"/>
              <a:t>¼ × 12</a:t>
            </a:r>
            <a:r>
              <a:rPr lang="en-US" spc="-150" dirty="0"/>
              <a:t> </a:t>
            </a:r>
            <a:r>
              <a:rPr lang="en-US" dirty="0"/>
              <a:t>½ inches</a:t>
            </a:r>
            <a:endParaRPr dirty="0"/>
          </a:p>
          <a:p>
            <a:pPr>
              <a:defRPr>
                <a:solidFill>
                  <a:srgbClr val="FFFFFF"/>
                </a:solidFill>
                <a:latin typeface="+mn-lt"/>
                <a:ea typeface="+mn-ea"/>
                <a:cs typeface="+mn-cs"/>
                <a:sym typeface="Arial"/>
              </a:defRPr>
            </a:pPr>
            <a:endParaRPr dirty="0"/>
          </a:p>
        </p:txBody>
      </p:sp>
      <p:pic>
        <p:nvPicPr>
          <p:cNvPr id="170" name="Google Shape;150;p8"/>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82149" y="2028126"/>
            <a:ext cx="8128747" cy="4263040"/>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727DC146-F76F-65C1-7FAB-4EF2389EE7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72" name="Google Shape;89;p1"/>
          <p:cNvSpPr txBox="1">
            <a:spLocks noGrp="1"/>
          </p:cNvSpPr>
          <p:nvPr>
            <p:ph type="ctrTitle"/>
          </p:nvPr>
        </p:nvSpPr>
        <p:spPr>
          <a:xfrm>
            <a:off x="682150" y="5349736"/>
            <a:ext cx="11164411" cy="1638551"/>
          </a:xfrm>
          <a:prstGeom prst="rect">
            <a:avLst/>
          </a:prstGeom>
        </p:spPr>
        <p:txBody>
          <a:bodyPr lIns="0" tIns="0" rIns="0" bIns="0" anchor="t">
            <a:normAutofit fontScale="90000"/>
          </a:bodyPr>
          <a:lstStyle/>
          <a:p>
            <a:pPr algn="l">
              <a:lnSpc>
                <a:spcPct val="150000"/>
              </a:lnSpc>
              <a:defRPr sz="2000">
                <a:solidFill>
                  <a:srgbClr val="FFFFFF"/>
                </a:solidFill>
                <a:latin typeface="Georgia"/>
                <a:ea typeface="Georgia"/>
                <a:cs typeface="Georgia"/>
                <a:sym typeface="Georgia"/>
              </a:defRPr>
            </a:pPr>
            <a:r>
              <a:rPr dirty="0"/>
              <a:t>This work of art shows a crowded beach scene at Coney Island. </a:t>
            </a:r>
            <a:br>
              <a:rPr dirty="0"/>
            </a:br>
            <a:r>
              <a:rPr i="1" dirty="0"/>
              <a:t>What’s going on in this picture? What do you think it would feel like to be there?</a:t>
            </a:r>
            <a:br>
              <a:rPr i="1" dirty="0"/>
            </a:br>
            <a:r>
              <a:rPr i="1" dirty="0"/>
              <a:t> If you have visited a beach, how does it compare to your experience?</a:t>
            </a:r>
            <a:br>
              <a:rPr i="1" dirty="0"/>
            </a:br>
            <a:endParaRPr i="1" dirty="0"/>
          </a:p>
        </p:txBody>
      </p:sp>
      <p:pic>
        <p:nvPicPr>
          <p:cNvPr id="174" name="Google Shape;150;p8" descr="Google Shape;150;p8"/>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82149" y="329955"/>
            <a:ext cx="8977833" cy="4708334"/>
          </a:xfrm>
          <a:prstGeom prst="rect">
            <a:avLst/>
          </a:prstGeom>
          <a:ln w="12700">
            <a:miter lim="400000"/>
          </a:ln>
        </p:spPr>
      </p:pic>
      <p:sp>
        <p:nvSpPr>
          <p:cNvPr id="2" name="Google Shape;91;p1">
            <a:extLst>
              <a:ext uri="{FF2B5EF4-FFF2-40B4-BE49-F238E27FC236}">
                <a16:creationId xmlns:a16="http://schemas.microsoft.com/office/drawing/2014/main" id="{0734FFEE-C980-2FE0-CC1F-C5B0815EA156}"/>
              </a:ext>
            </a:extLst>
          </p:cNvPr>
          <p:cNvSpPr txBox="1"/>
          <p:nvPr/>
        </p:nvSpPr>
        <p:spPr>
          <a:xfrm>
            <a:off x="9950425" y="97819"/>
            <a:ext cx="1989205" cy="1508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Jules </a:t>
            </a:r>
            <a:r>
              <a:rPr lang="en-US" dirty="0" err="1"/>
              <a:t>Pascin</a:t>
            </a:r>
            <a:r>
              <a:rPr lang="en-US" dirty="0"/>
              <a:t>, </a:t>
            </a:r>
            <a:r>
              <a:rPr lang="en-US" i="1" dirty="0"/>
              <a:t>Coney Island</a:t>
            </a:r>
            <a:r>
              <a:rPr lang="en-US" dirty="0"/>
              <a:t>, c. 1917, ink, watercolor, and crayon on paper, 6</a:t>
            </a:r>
            <a:r>
              <a:rPr lang="en-US" spc="-150" dirty="0"/>
              <a:t> </a:t>
            </a:r>
            <a:r>
              <a:rPr lang="en-US" dirty="0"/>
              <a:t>¼ × 12</a:t>
            </a:r>
            <a:r>
              <a:rPr lang="en-US" spc="-150" dirty="0"/>
              <a:t> </a:t>
            </a:r>
            <a:r>
              <a:rPr lang="en-US" dirty="0"/>
              <a:t>½ inches</a:t>
            </a:r>
            <a:endParaRPr dirty="0"/>
          </a:p>
          <a:p>
            <a:pPr>
              <a:defRPr>
                <a:solidFill>
                  <a:srgbClr val="FFFFFF"/>
                </a:solidFill>
                <a:latin typeface="+mn-lt"/>
                <a:ea typeface="+mn-ea"/>
                <a:cs typeface="+mn-cs"/>
                <a:sym typeface="Arial"/>
              </a:defRPr>
            </a:pPr>
            <a:endParaRPr dirty="0"/>
          </a:p>
        </p:txBody>
      </p:sp>
      <p:pic>
        <p:nvPicPr>
          <p:cNvPr id="4" name="Picture 3" descr="A white silhouette of a couple of people&#10;&#10;Description automatically generated">
            <a:extLst>
              <a:ext uri="{FF2B5EF4-FFF2-40B4-BE49-F238E27FC236}">
                <a16:creationId xmlns:a16="http://schemas.microsoft.com/office/drawing/2014/main" id="{898DE5DE-6055-8835-7BF3-057CA96A9C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8F00"/>
        </a:solidFill>
        <a:effectLst/>
      </p:bgPr>
    </p:bg>
    <p:spTree>
      <p:nvGrpSpPr>
        <p:cNvPr id="1" name=""/>
        <p:cNvGrpSpPr/>
        <p:nvPr/>
      </p:nvGrpSpPr>
      <p:grpSpPr>
        <a:xfrm>
          <a:off x="0" y="0"/>
          <a:ext cx="0" cy="0"/>
          <a:chOff x="0" y="0"/>
          <a:chExt cx="0" cy="0"/>
        </a:xfrm>
      </p:grpSpPr>
      <p:sp>
        <p:nvSpPr>
          <p:cNvPr id="176" name="Google Shape;89;p1"/>
          <p:cNvSpPr txBox="1">
            <a:spLocks noGrp="1"/>
          </p:cNvSpPr>
          <p:nvPr>
            <p:ph type="ctrTitle"/>
          </p:nvPr>
        </p:nvSpPr>
        <p:spPr>
          <a:xfrm>
            <a:off x="682150" y="302007"/>
            <a:ext cx="11164411" cy="1271598"/>
          </a:xfrm>
          <a:prstGeom prst="rect">
            <a:avLst/>
          </a:prstGeom>
        </p:spPr>
        <p:txBody>
          <a:bodyPr lIns="0" tIns="0" rIns="0" bIns="0" anchor="t">
            <a:normAutofit fontScale="90000"/>
          </a:bodyPr>
          <a:lstStyle/>
          <a:p>
            <a:pPr algn="l">
              <a:lnSpc>
                <a:spcPct val="150000"/>
              </a:lnSpc>
              <a:defRPr sz="2000">
                <a:solidFill>
                  <a:srgbClr val="FFFFFF"/>
                </a:solidFill>
                <a:latin typeface="Georgia"/>
                <a:ea typeface="Georgia"/>
                <a:cs typeface="Georgia"/>
                <a:sym typeface="Georgia"/>
              </a:defRPr>
            </a:pPr>
            <a:r>
              <a:t>One of the items Chaim brought with him to the United States was a sketchbook. Here are a few of the drawings inside. These drawings show Chaim’s parents and grandfather, back in Europe. </a:t>
            </a:r>
            <a:br/>
            <a:endParaRPr/>
          </a:p>
        </p:txBody>
      </p:sp>
      <p:sp>
        <p:nvSpPr>
          <p:cNvPr id="177" name="Google Shape;91;p1"/>
          <p:cNvSpPr txBox="1"/>
          <p:nvPr/>
        </p:nvSpPr>
        <p:spPr>
          <a:xfrm>
            <a:off x="682150" y="5961555"/>
            <a:ext cx="5869122"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Chaim Gross, </a:t>
            </a:r>
            <a:r>
              <a:rPr lang="en-US" i="1" dirty="0"/>
              <a:t>Drawings of My Grandfather, Mother, and Father</a:t>
            </a:r>
            <a:r>
              <a:rPr lang="en-US" dirty="0"/>
              <a:t>, 1920, graphite on paper, 8 × 6 inches, 8 × 6 1/8 inches, 8 × 6 1/8 inches</a:t>
            </a:r>
            <a:endParaRPr dirty="0"/>
          </a:p>
          <a:p>
            <a:pPr>
              <a:defRPr>
                <a:solidFill>
                  <a:srgbClr val="FFFFFF"/>
                </a:solidFill>
                <a:latin typeface="+mn-lt"/>
                <a:ea typeface="+mn-ea"/>
                <a:cs typeface="+mn-cs"/>
                <a:sym typeface="Arial"/>
              </a:defRPr>
            </a:pPr>
            <a:endParaRPr dirty="0"/>
          </a:p>
        </p:txBody>
      </p:sp>
      <p:pic>
        <p:nvPicPr>
          <p:cNvPr id="178" name="Google Shape;157;p9"/>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98574" y="1567208"/>
            <a:ext cx="3312185" cy="4314091"/>
          </a:xfrm>
          <a:prstGeom prst="rect">
            <a:avLst/>
          </a:prstGeom>
          <a:ln w="12700">
            <a:miter lim="400000"/>
          </a:ln>
        </p:spPr>
      </p:pic>
      <p:pic>
        <p:nvPicPr>
          <p:cNvPr id="179" name="Google Shape;158;p9"/>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162578" y="1540685"/>
            <a:ext cx="3438971" cy="4367136"/>
          </a:xfrm>
          <a:prstGeom prst="rect">
            <a:avLst/>
          </a:prstGeom>
          <a:ln w="12700">
            <a:miter lim="400000"/>
          </a:ln>
        </p:spPr>
      </p:pic>
      <p:pic>
        <p:nvPicPr>
          <p:cNvPr id="180" name="Google Shape;159;p9"/>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853370" y="1523901"/>
            <a:ext cx="3484882" cy="4400704"/>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E6A4DCF1-04A5-3972-0DE0-1191EF7038F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45200"/>
        </a:solidFill>
        <a:effectLst/>
      </p:bgPr>
    </p:bg>
    <p:spTree>
      <p:nvGrpSpPr>
        <p:cNvPr id="1" name=""/>
        <p:cNvGrpSpPr/>
        <p:nvPr/>
      </p:nvGrpSpPr>
      <p:grpSpPr>
        <a:xfrm>
          <a:off x="0" y="0"/>
          <a:ext cx="0" cy="0"/>
          <a:chOff x="0" y="0"/>
          <a:chExt cx="0" cy="0"/>
        </a:xfrm>
      </p:grpSpPr>
      <p:sp>
        <p:nvSpPr>
          <p:cNvPr id="182" name="Google Shape;89;p1"/>
          <p:cNvSpPr txBox="1">
            <a:spLocks noGrp="1"/>
          </p:cNvSpPr>
          <p:nvPr>
            <p:ph type="ctrTitle"/>
          </p:nvPr>
        </p:nvSpPr>
        <p:spPr>
          <a:xfrm>
            <a:off x="682150" y="4670807"/>
            <a:ext cx="11164411" cy="3121913"/>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Look closely at the drawings for a few moments.</a:t>
            </a:r>
            <a:br>
              <a:rPr dirty="0"/>
            </a:br>
            <a:r>
              <a:rPr i="1" dirty="0"/>
              <a:t>What do you notice about each drawing?</a:t>
            </a:r>
            <a:br>
              <a:rPr i="1" dirty="0"/>
            </a:br>
            <a:r>
              <a:rPr i="1" dirty="0"/>
              <a:t>Why do you think he brought these drawings with him?</a:t>
            </a:r>
            <a:br>
              <a:rPr i="1" dirty="0"/>
            </a:br>
            <a:r>
              <a:rPr i="1" dirty="0"/>
              <a:t>What would you bring with you if you were immigrating to a new country?</a:t>
            </a:r>
            <a:br>
              <a:rPr i="1" dirty="0"/>
            </a:br>
            <a:endParaRPr i="1" dirty="0"/>
          </a:p>
        </p:txBody>
      </p:sp>
      <p:pic>
        <p:nvPicPr>
          <p:cNvPr id="183" name="Google Shape;157;p9"/>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82149" y="468909"/>
            <a:ext cx="2431441" cy="3166930"/>
          </a:xfrm>
          <a:prstGeom prst="rect">
            <a:avLst/>
          </a:prstGeom>
          <a:ln w="12700">
            <a:miter lim="400000"/>
          </a:ln>
        </p:spPr>
      </p:pic>
      <p:pic>
        <p:nvPicPr>
          <p:cNvPr id="184" name="Google Shape;158;p9"/>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971834" y="449437"/>
            <a:ext cx="2524515" cy="3205871"/>
          </a:xfrm>
          <a:prstGeom prst="rect">
            <a:avLst/>
          </a:prstGeom>
          <a:ln w="12700">
            <a:miter lim="400000"/>
          </a:ln>
        </p:spPr>
      </p:pic>
      <p:pic>
        <p:nvPicPr>
          <p:cNvPr id="185" name="Google Shape;159;p9"/>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377620" y="437117"/>
            <a:ext cx="2558217" cy="3230512"/>
          </a:xfrm>
          <a:prstGeom prst="rect">
            <a:avLst/>
          </a:prstGeom>
          <a:ln w="12700">
            <a:miter lim="400000"/>
          </a:ln>
        </p:spPr>
      </p:pic>
      <p:sp>
        <p:nvSpPr>
          <p:cNvPr id="2" name="Google Shape;91;p1">
            <a:extLst>
              <a:ext uri="{FF2B5EF4-FFF2-40B4-BE49-F238E27FC236}">
                <a16:creationId xmlns:a16="http://schemas.microsoft.com/office/drawing/2014/main" id="{C6A63371-06FF-9B7B-FC49-B2590EC6B609}"/>
              </a:ext>
            </a:extLst>
          </p:cNvPr>
          <p:cNvSpPr txBox="1"/>
          <p:nvPr/>
        </p:nvSpPr>
        <p:spPr>
          <a:xfrm>
            <a:off x="696526" y="3719253"/>
            <a:ext cx="5869122"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Chaim Gross, </a:t>
            </a:r>
            <a:r>
              <a:rPr lang="en-US" i="1" dirty="0"/>
              <a:t>Drawings of My Grandfather, Mother, and Father</a:t>
            </a:r>
            <a:r>
              <a:rPr lang="en-US" dirty="0"/>
              <a:t>, 1920, graphite on paper, 8 × 6 inches, 8 × 6 1/8 inches, 8 × 6 1/8 inches</a:t>
            </a:r>
            <a:endParaRPr dirty="0"/>
          </a:p>
          <a:p>
            <a:pPr>
              <a:defRPr>
                <a:solidFill>
                  <a:srgbClr val="FFFFFF"/>
                </a:solidFill>
                <a:latin typeface="+mn-lt"/>
                <a:ea typeface="+mn-ea"/>
                <a:cs typeface="+mn-cs"/>
                <a:sym typeface="Arial"/>
              </a:defRPr>
            </a:pPr>
            <a:endParaRPr dirty="0"/>
          </a:p>
        </p:txBody>
      </p:sp>
      <p:pic>
        <p:nvPicPr>
          <p:cNvPr id="4" name="Picture 3" descr="A white silhouette of a couple of people&#10;&#10;Description automatically generated">
            <a:extLst>
              <a:ext uri="{FF2B5EF4-FFF2-40B4-BE49-F238E27FC236}">
                <a16:creationId xmlns:a16="http://schemas.microsoft.com/office/drawing/2014/main" id="{6AC7639B-5F47-AE23-5E2B-1F7BF14B6D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9192"/>
        </a:solidFill>
        <a:effectLst/>
      </p:bgPr>
    </p:bg>
    <p:spTree>
      <p:nvGrpSpPr>
        <p:cNvPr id="1" name=""/>
        <p:cNvGrpSpPr/>
        <p:nvPr/>
      </p:nvGrpSpPr>
      <p:grpSpPr>
        <a:xfrm>
          <a:off x="0" y="0"/>
          <a:ext cx="0" cy="0"/>
          <a:chOff x="0" y="0"/>
          <a:chExt cx="0" cy="0"/>
        </a:xfrm>
      </p:grpSpPr>
      <p:sp>
        <p:nvSpPr>
          <p:cNvPr id="4" name="Google Shape;91;p1">
            <a:extLst>
              <a:ext uri="{FF2B5EF4-FFF2-40B4-BE49-F238E27FC236}">
                <a16:creationId xmlns:a16="http://schemas.microsoft.com/office/drawing/2014/main" id="{C4C4E977-8759-BF6A-EB4D-A91E3BE3F3A7}"/>
              </a:ext>
            </a:extLst>
          </p:cNvPr>
          <p:cNvSpPr txBox="1"/>
          <p:nvPr/>
        </p:nvSpPr>
        <p:spPr>
          <a:xfrm>
            <a:off x="647424" y="706647"/>
            <a:ext cx="5431536" cy="581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r>
              <a:rPr lang="en-US" dirty="0"/>
              <a:t>Image Credits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Photograph of Pincus, Abraham, and Chaim Gross, Budapest, 1919, photograph, 3</a:t>
            </a:r>
            <a:r>
              <a:rPr lang="en-US" spc="-150" dirty="0"/>
              <a:t> </a:t>
            </a:r>
            <a:r>
              <a:rPr lang="en-US" dirty="0"/>
              <a:t>⅜ × 5</a:t>
            </a:r>
            <a:r>
              <a:rPr lang="en-US" spc="-150" dirty="0"/>
              <a:t> </a:t>
            </a:r>
            <a:r>
              <a:rPr lang="en-US" dirty="0"/>
              <a:t>¼ inches. Archives of the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err="1"/>
              <a:t>Hycaefsiam</a:t>
            </a:r>
            <a:r>
              <a:rPr lang="en-US" dirty="0"/>
              <a:t> Hung, </a:t>
            </a:r>
            <a:r>
              <a:rPr lang="en-US" i="1" dirty="0"/>
              <a:t>Statue of Liberty</a:t>
            </a:r>
            <a:r>
              <a:rPr lang="en-US" dirty="0"/>
              <a:t>, 2023, photograph. From Wikimedia Commons.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New York, Ellis Island, 1918–20, glass negative, 4 × 5 inches. Library of Congress Prints and Photographs Division, LC-DIG-npcc-00224. </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List or manifest of alien passengers for the United States immigration officer at port of arrival, Frames 161-162, </a:t>
            </a:r>
            <a:r>
              <a:rPr lang="en-US" i="1" dirty="0"/>
              <a:t>La </a:t>
            </a:r>
            <a:r>
              <a:rPr lang="en-US" i="1" dirty="0" err="1"/>
              <a:t>Bourdonnais</a:t>
            </a:r>
            <a:r>
              <a:rPr lang="en-US" dirty="0"/>
              <a:t>, 14 April 1921. Courtesy of Liberty–Ellis Island Foundation, Inc., </a:t>
            </a:r>
            <a:r>
              <a:rPr lang="en-US" dirty="0" err="1"/>
              <a:t>www.statueofliberty.org</a:t>
            </a:r>
            <a:r>
              <a:rPr lang="en-US" dirty="0"/>
              <a:t>.</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Moses </a:t>
            </a:r>
            <a:r>
              <a:rPr lang="en-US" dirty="0" err="1"/>
              <a:t>Soyer</a:t>
            </a:r>
            <a:r>
              <a:rPr lang="en-US" dirty="0"/>
              <a:t>, </a:t>
            </a:r>
            <a:r>
              <a:rPr lang="en-US" i="1" dirty="0"/>
              <a:t>Portrait of Renee and Chaim</a:t>
            </a:r>
            <a:r>
              <a:rPr lang="en-US" dirty="0"/>
              <a:t>, 1932, oil on canvas, 27 × 29 inches. Renee &amp; Chaim Gross Foundation, New York. © 2024 Estate of Moses </a:t>
            </a:r>
            <a:r>
              <a:rPr lang="en-US" dirty="0" err="1"/>
              <a:t>Soyer</a:t>
            </a:r>
            <a:r>
              <a:rPr lang="en-US" dirty="0"/>
              <a:t> / Licensed by VAGA at Artists Rights Society (ARS), NY.</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Abraham </a:t>
            </a:r>
            <a:r>
              <a:rPr lang="en-US" dirty="0" err="1"/>
              <a:t>Walkowitz</a:t>
            </a:r>
            <a:r>
              <a:rPr lang="en-US" dirty="0"/>
              <a:t>, </a:t>
            </a:r>
            <a:r>
              <a:rPr lang="en-US" i="1" dirty="0"/>
              <a:t>Maine Fisherman</a:t>
            </a:r>
            <a:r>
              <a:rPr lang="en-US" dirty="0"/>
              <a:t>, 1932, watercolor and black crayon on paper, 21 × 29 inches. Renee &amp; Chaim Gross Foundation, New York. © artist’s estate.</a:t>
            </a:r>
          </a:p>
          <a:p>
            <a:pPr>
              <a:defRPr>
                <a:solidFill>
                  <a:srgbClr val="FFFFFF"/>
                </a:solidFill>
                <a:latin typeface="+mn-lt"/>
                <a:ea typeface="+mn-ea"/>
                <a:cs typeface="+mn-cs"/>
                <a:sym typeface="Arial"/>
              </a:defRPr>
            </a:pPr>
            <a:endParaRPr dirty="0"/>
          </a:p>
        </p:txBody>
      </p:sp>
      <p:sp>
        <p:nvSpPr>
          <p:cNvPr id="6" name="Google Shape;91;p1">
            <a:extLst>
              <a:ext uri="{FF2B5EF4-FFF2-40B4-BE49-F238E27FC236}">
                <a16:creationId xmlns:a16="http://schemas.microsoft.com/office/drawing/2014/main" id="{1F2F52A5-C476-BE0D-235F-B0841689F98D}"/>
              </a:ext>
            </a:extLst>
          </p:cNvPr>
          <p:cNvSpPr txBox="1"/>
          <p:nvPr/>
        </p:nvSpPr>
        <p:spPr>
          <a:xfrm>
            <a:off x="6434766" y="706647"/>
            <a:ext cx="5431536" cy="409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r>
              <a:rPr lang="en-US" dirty="0"/>
              <a:t>Raphael </a:t>
            </a:r>
            <a:r>
              <a:rPr lang="en-US" dirty="0" err="1"/>
              <a:t>Soyer</a:t>
            </a:r>
            <a:r>
              <a:rPr lang="en-US" dirty="0"/>
              <a:t>, </a:t>
            </a:r>
            <a:r>
              <a:rPr lang="en-US" i="1" dirty="0"/>
              <a:t>Dancing Lesson</a:t>
            </a:r>
            <a:r>
              <a:rPr lang="en-US" dirty="0"/>
              <a:t>, 1926, oil on canvas, 24</a:t>
            </a:r>
            <a:r>
              <a:rPr lang="en-US" spc="-150" dirty="0"/>
              <a:t> ¹⁄₁₆</a:t>
            </a:r>
            <a:r>
              <a:rPr lang="en-US" dirty="0"/>
              <a:t> × 20</a:t>
            </a:r>
            <a:r>
              <a:rPr lang="en-US" spc="-150" dirty="0"/>
              <a:t> </a:t>
            </a:r>
            <a:r>
              <a:rPr lang="en-US" dirty="0"/>
              <a:t>⅛ inches. The Jewish Museum, New York, gift of the Renee &amp; Chaim Gross Foundation 2008-225. Photo by Richard Goodbody. Reproduced with permission from the Estate of Raphael </a:t>
            </a:r>
            <a:r>
              <a:rPr lang="en-US" dirty="0" err="1"/>
              <a:t>Soyer</a:t>
            </a:r>
            <a:r>
              <a:rPr lang="en-US" dirty="0"/>
              <a:t>.</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Chaim Gross, </a:t>
            </a:r>
            <a:r>
              <a:rPr lang="en-US" i="1" dirty="0"/>
              <a:t>Klezmer</a:t>
            </a:r>
            <a:r>
              <a:rPr lang="en-US" dirty="0"/>
              <a:t>, watercolor and pen on paper, 22</a:t>
            </a:r>
            <a:r>
              <a:rPr lang="en-US" spc="-150" dirty="0"/>
              <a:t> </a:t>
            </a:r>
            <a:r>
              <a:rPr lang="en-US" dirty="0"/>
              <a:t>¾ × 15</a:t>
            </a:r>
            <a:r>
              <a:rPr lang="en-US" spc="-150" dirty="0"/>
              <a:t> </a:t>
            </a:r>
            <a:r>
              <a:rPr lang="en-US" dirty="0"/>
              <a:t>⅜ inches.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Jules </a:t>
            </a:r>
            <a:r>
              <a:rPr lang="en-US" dirty="0" err="1"/>
              <a:t>Pascin</a:t>
            </a:r>
            <a:r>
              <a:rPr lang="en-US" dirty="0"/>
              <a:t>, </a:t>
            </a:r>
            <a:r>
              <a:rPr lang="en-US" i="1" dirty="0"/>
              <a:t>Coney Island</a:t>
            </a:r>
            <a:r>
              <a:rPr lang="en-US" dirty="0"/>
              <a:t>, c. 1917, ink, watercolor, and crayon on paper, 6</a:t>
            </a:r>
            <a:r>
              <a:rPr lang="en-US" spc="-150" dirty="0"/>
              <a:t> </a:t>
            </a:r>
            <a:r>
              <a:rPr lang="en-US" dirty="0"/>
              <a:t>¼ × 12</a:t>
            </a:r>
            <a:r>
              <a:rPr lang="en-US" spc="-150" dirty="0"/>
              <a:t> </a:t>
            </a:r>
            <a:r>
              <a:rPr lang="en-US" dirty="0"/>
              <a:t>½ inches.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Chaim Gross, </a:t>
            </a:r>
            <a:r>
              <a:rPr lang="en-US" i="1" dirty="0"/>
              <a:t>Drawings of My Grandfather, Mother, and Father</a:t>
            </a:r>
            <a:r>
              <a:rPr lang="en-US" dirty="0"/>
              <a:t>, 1920, graphite on paper, 8 × 6 inches, 8 × 6</a:t>
            </a:r>
            <a:r>
              <a:rPr lang="en-US" spc="-150" dirty="0"/>
              <a:t> </a:t>
            </a:r>
            <a:r>
              <a:rPr lang="en-US" dirty="0"/>
              <a:t>⅛ inches, 8 × 6</a:t>
            </a:r>
            <a:r>
              <a:rPr lang="en-US" spc="-150" dirty="0"/>
              <a:t> </a:t>
            </a:r>
            <a:r>
              <a:rPr lang="en-US" dirty="0"/>
              <a:t>⅛ inches. Private collection.</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dirty="0"/>
          </a:p>
        </p:txBody>
      </p:sp>
      <p:pic>
        <p:nvPicPr>
          <p:cNvPr id="3" name="Picture 2" descr="A white silhouette of a couple of people&#10;&#10;Description automatically generated">
            <a:extLst>
              <a:ext uri="{FF2B5EF4-FFF2-40B4-BE49-F238E27FC236}">
                <a16:creationId xmlns:a16="http://schemas.microsoft.com/office/drawing/2014/main" id="{9C43ED95-FFC9-6469-32E1-DAB7B20910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95230834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8F00"/>
        </a:solidFill>
        <a:effectLst/>
      </p:bgPr>
    </p:bg>
    <p:spTree>
      <p:nvGrpSpPr>
        <p:cNvPr id="1" name=""/>
        <p:cNvGrpSpPr/>
        <p:nvPr/>
      </p:nvGrpSpPr>
      <p:grpSpPr>
        <a:xfrm>
          <a:off x="0" y="0"/>
          <a:ext cx="0" cy="0"/>
          <a:chOff x="0" y="0"/>
          <a:chExt cx="0" cy="0"/>
        </a:xfrm>
      </p:grpSpPr>
      <p:sp>
        <p:nvSpPr>
          <p:cNvPr id="106" name="Google Shape;84;g28513a080f6_1_9"/>
          <p:cNvSpPr txBox="1">
            <a:spLocks noGrp="1"/>
          </p:cNvSpPr>
          <p:nvPr>
            <p:ph type="subTitle" idx="1"/>
          </p:nvPr>
        </p:nvSpPr>
        <p:spPr>
          <a:xfrm>
            <a:off x="2460651" y="1233977"/>
            <a:ext cx="7700989" cy="5181571"/>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This slideshow includes images, documents, and works of art that tell about what it was like to immigrate to the United States in the early 20th century.</a:t>
            </a:r>
          </a:p>
        </p:txBody>
      </p:sp>
      <p:pic>
        <p:nvPicPr>
          <p:cNvPr id="3" name="Picture 2" descr="A white silhouette of a couple of people&#10;&#10;Description automatically generated">
            <a:extLst>
              <a:ext uri="{FF2B5EF4-FFF2-40B4-BE49-F238E27FC236}">
                <a16:creationId xmlns:a16="http://schemas.microsoft.com/office/drawing/2014/main" id="{BDC6D82C-1F48-7905-1034-2391AAEABB3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9000"/>
        </a:solidFill>
        <a:effectLst/>
      </p:bgPr>
    </p:bg>
    <p:spTree>
      <p:nvGrpSpPr>
        <p:cNvPr id="1" name=""/>
        <p:cNvGrpSpPr/>
        <p:nvPr/>
      </p:nvGrpSpPr>
      <p:grpSpPr>
        <a:xfrm>
          <a:off x="0" y="0"/>
          <a:ext cx="0" cy="0"/>
          <a:chOff x="0" y="0"/>
          <a:chExt cx="0" cy="0"/>
        </a:xfrm>
      </p:grpSpPr>
      <p:pic>
        <p:nvPicPr>
          <p:cNvPr id="4" name="Picture 3" descr="A white silhouette of a couple of people&#10;&#10;Description automatically generated">
            <a:extLst>
              <a:ext uri="{FF2B5EF4-FFF2-40B4-BE49-F238E27FC236}">
                <a16:creationId xmlns:a16="http://schemas.microsoft.com/office/drawing/2014/main" id="{B2F6043B-EF5B-D449-B1AA-3A61945D23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
        <p:nvSpPr>
          <p:cNvPr id="6" name="Google Shape;91;p1">
            <a:extLst>
              <a:ext uri="{FF2B5EF4-FFF2-40B4-BE49-F238E27FC236}">
                <a16:creationId xmlns:a16="http://schemas.microsoft.com/office/drawing/2014/main" id="{3755CB05-A32F-C70F-88AD-77ED142B49C9}"/>
              </a:ext>
            </a:extLst>
          </p:cNvPr>
          <p:cNvSpPr txBox="1"/>
          <p:nvPr/>
        </p:nvSpPr>
        <p:spPr>
          <a:xfrm>
            <a:off x="647424" y="706647"/>
            <a:ext cx="5431536"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r>
              <a:rPr lang="en-US" dirty="0"/>
              <a:t>First established in 1974 with donations from over two dozen close friends and supporters of American artist Chaim Gross (1902-91), the Renee &amp; Chaim Gross Foundation was incorporated as a 501(c)(3) not-for-profit organization in 1989. The Foundation is located in the couple's historic Greenwich Village townhouse and the artist’s studio space at 526 LaGuardia Place.</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The Foundation stewards an extensive </a:t>
            </a:r>
            <a:r>
              <a:rPr lang="en-US" dirty="0">
                <a:solidFill>
                  <a:schemeClr val="bg1"/>
                </a:solidFill>
              </a:rPr>
              <a:t>collection </a:t>
            </a:r>
            <a:r>
              <a:rPr lang="en-US" dirty="0"/>
              <a:t>of over 12,000 objects that includes Gross’s sculptures, drawings, and prints; a photographic archive; and their large personal collection of African, Oceanic, Pre-Columbian, American, and European art that remains installed in the townhouse as it was during their lifetimes.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Our mission is to further the legacy of Chaim Gross through high-quality research, exhibitions, and educational activities around our historic building and art collections for audiences in New York City and beyond.</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solidFill>
                  <a:schemeClr val="bg1"/>
                </a:solidFill>
                <a:hlinkClick r:id="rId3">
                  <a:extLst>
                    <a:ext uri="{A12FA001-AC4F-418D-AE19-62706E023703}">
                      <ahyp:hlinkClr xmlns:ahyp="http://schemas.microsoft.com/office/drawing/2018/hyperlinkcolor" val="tx"/>
                    </a:ext>
                  </a:extLst>
                </a:hlinkClick>
              </a:rPr>
              <a:t>rcgrossfoundation.org</a:t>
            </a:r>
            <a:endParaRPr lang="en-US" dirty="0">
              <a:solidFill>
                <a:schemeClr val="bg1"/>
              </a:solidFill>
            </a:endParaRPr>
          </a:p>
          <a:p>
            <a:pPr>
              <a:defRPr>
                <a:solidFill>
                  <a:srgbClr val="FFFFFF"/>
                </a:solidFill>
                <a:latin typeface="+mn-lt"/>
                <a:ea typeface="+mn-ea"/>
                <a:cs typeface="+mn-cs"/>
                <a:sym typeface="Arial"/>
              </a:defRPr>
            </a:pPr>
            <a:endParaRPr lang="en-US" dirty="0"/>
          </a:p>
        </p:txBody>
      </p:sp>
      <p:sp>
        <p:nvSpPr>
          <p:cNvPr id="7" name="Google Shape;91;p1">
            <a:extLst>
              <a:ext uri="{FF2B5EF4-FFF2-40B4-BE49-F238E27FC236}">
                <a16:creationId xmlns:a16="http://schemas.microsoft.com/office/drawing/2014/main" id="{DEA03FAA-D86C-7391-3DF7-825B2484C204}"/>
              </a:ext>
            </a:extLst>
          </p:cNvPr>
          <p:cNvSpPr txBox="1"/>
          <p:nvPr/>
        </p:nvSpPr>
        <p:spPr>
          <a:xfrm>
            <a:off x="6434766" y="706647"/>
            <a:ext cx="5431536"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r>
              <a:rPr lang="en-US" dirty="0"/>
              <a:t>This project is generously supported by a grant from the Dorothy C. </a:t>
            </a:r>
            <a:r>
              <a:rPr lang="en-US" dirty="0" err="1"/>
              <a:t>Radgowski</a:t>
            </a:r>
            <a:r>
              <a:rPr lang="en-US" dirty="0"/>
              <a:t> Learning Through Women’s Achievement in the Arts Grant, a joint effort of Where Women Made History (WWMH), and Historic Artists’ Homes &amp; Studios (HAHS), both programs of the National Trust for Historic Preservation.</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dirty="0"/>
          </a:p>
        </p:txBody>
      </p:sp>
    </p:spTree>
    <p:extLst>
      <p:ext uri="{BB962C8B-B14F-4D97-AF65-F5344CB8AC3E}">
        <p14:creationId xmlns:p14="http://schemas.microsoft.com/office/powerpoint/2010/main" val="23812887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45200"/>
        </a:solidFill>
        <a:effectLst/>
      </p:bgPr>
    </p:bg>
    <p:spTree>
      <p:nvGrpSpPr>
        <p:cNvPr id="1" name=""/>
        <p:cNvGrpSpPr/>
        <p:nvPr/>
      </p:nvGrpSpPr>
      <p:grpSpPr>
        <a:xfrm>
          <a:off x="0" y="0"/>
          <a:ext cx="0" cy="0"/>
          <a:chOff x="0" y="0"/>
          <a:chExt cx="0" cy="0"/>
        </a:xfrm>
      </p:grpSpPr>
      <p:sp>
        <p:nvSpPr>
          <p:cNvPr id="108" name="Google Shape;84;g28513a080f6_1_9"/>
          <p:cNvSpPr txBox="1">
            <a:spLocks noGrp="1"/>
          </p:cNvSpPr>
          <p:nvPr>
            <p:ph type="subTitle" sz="half" idx="1"/>
          </p:nvPr>
        </p:nvSpPr>
        <p:spPr>
          <a:xfrm>
            <a:off x="2453278" y="1243795"/>
            <a:ext cx="7450264" cy="4370410"/>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Each slide has an image (or two) and some questions to encourage discussion. These images and documents are important primary source documents that can teach us about life in the past.</a:t>
            </a:r>
          </a:p>
        </p:txBody>
      </p:sp>
      <p:pic>
        <p:nvPicPr>
          <p:cNvPr id="3" name="Picture 2" descr="A white silhouette of a couple of people&#10;&#10;Description automatically generated">
            <a:extLst>
              <a:ext uri="{FF2B5EF4-FFF2-40B4-BE49-F238E27FC236}">
                <a16:creationId xmlns:a16="http://schemas.microsoft.com/office/drawing/2014/main" id="{0650F392-3E65-2CBD-979F-48BFC6685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193"/>
        </a:solidFill>
        <a:effectLst/>
      </p:bgPr>
    </p:bg>
    <p:spTree>
      <p:nvGrpSpPr>
        <p:cNvPr id="1" name=""/>
        <p:cNvGrpSpPr/>
        <p:nvPr/>
      </p:nvGrpSpPr>
      <p:grpSpPr>
        <a:xfrm>
          <a:off x="0" y="0"/>
          <a:ext cx="0" cy="0"/>
          <a:chOff x="0" y="0"/>
          <a:chExt cx="0" cy="0"/>
        </a:xfrm>
      </p:grpSpPr>
      <p:sp>
        <p:nvSpPr>
          <p:cNvPr id="110" name="Google Shape;84;g28513a080f6_1_9"/>
          <p:cNvSpPr txBox="1">
            <a:spLocks noGrp="1"/>
          </p:cNvSpPr>
          <p:nvPr>
            <p:ph type="subTitle" sz="half" idx="1"/>
          </p:nvPr>
        </p:nvSpPr>
        <p:spPr>
          <a:xfrm>
            <a:off x="2459357" y="1225359"/>
            <a:ext cx="7273285" cy="4407282"/>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Look carefully at the images together. Read the questions, share ideas, and make observations.</a:t>
            </a:r>
          </a:p>
        </p:txBody>
      </p:sp>
      <p:pic>
        <p:nvPicPr>
          <p:cNvPr id="3" name="Picture 2" descr="A white silhouette of a couple of people&#10;&#10;Description automatically generated">
            <a:extLst>
              <a:ext uri="{FF2B5EF4-FFF2-40B4-BE49-F238E27FC236}">
                <a16:creationId xmlns:a16="http://schemas.microsoft.com/office/drawing/2014/main" id="{3E107232-E225-3F7D-6035-5D14061535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9000"/>
        </a:solidFill>
        <a:effectLst/>
      </p:bgPr>
    </p:bg>
    <p:spTree>
      <p:nvGrpSpPr>
        <p:cNvPr id="1" name=""/>
        <p:cNvGrpSpPr/>
        <p:nvPr/>
      </p:nvGrpSpPr>
      <p:grpSpPr>
        <a:xfrm>
          <a:off x="0" y="0"/>
          <a:ext cx="0" cy="0"/>
          <a:chOff x="0" y="0"/>
          <a:chExt cx="0" cy="0"/>
        </a:xfrm>
      </p:grpSpPr>
      <p:sp>
        <p:nvSpPr>
          <p:cNvPr id="112" name="Google Shape;89;p1"/>
          <p:cNvSpPr txBox="1">
            <a:spLocks noGrp="1"/>
          </p:cNvSpPr>
          <p:nvPr>
            <p:ph type="ctrTitle"/>
          </p:nvPr>
        </p:nvSpPr>
        <p:spPr>
          <a:xfrm>
            <a:off x="7530957" y="563532"/>
            <a:ext cx="4263777" cy="5880811"/>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Many people have immigrated to the United States for centuries. To immigrate means to leave your home country to move and settle in a new country.</a:t>
            </a:r>
            <a:br>
              <a:rPr dirty="0"/>
            </a:br>
            <a:br>
              <a:rPr dirty="0"/>
            </a:br>
            <a:r>
              <a:rPr dirty="0"/>
              <a:t>Between 1820-1920, about 34 million immigrants came to this country.</a:t>
            </a:r>
            <a:br>
              <a:rPr dirty="0"/>
            </a:br>
            <a:endParaRPr dirty="0"/>
          </a:p>
        </p:txBody>
      </p:sp>
      <p:sp>
        <p:nvSpPr>
          <p:cNvPr id="113" name="Google Shape;91;p1"/>
          <p:cNvSpPr txBox="1"/>
          <p:nvPr/>
        </p:nvSpPr>
        <p:spPr>
          <a:xfrm>
            <a:off x="599701" y="4575435"/>
            <a:ext cx="503053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Photograph of Pincus, Abraham, and Chaim Gross, Budapest, 1919, photograph, 3</a:t>
            </a:r>
            <a:r>
              <a:rPr lang="en-US" spc="-150" dirty="0"/>
              <a:t> </a:t>
            </a:r>
            <a:r>
              <a:rPr lang="en-US" dirty="0"/>
              <a:t>⅜ × 5</a:t>
            </a:r>
            <a:r>
              <a:rPr lang="en-US" spc="-150" dirty="0"/>
              <a:t> </a:t>
            </a:r>
            <a:r>
              <a:rPr lang="en-US" dirty="0"/>
              <a:t>¼ inches</a:t>
            </a:r>
            <a:endParaRPr dirty="0"/>
          </a:p>
        </p:txBody>
      </p:sp>
      <p:pic>
        <p:nvPicPr>
          <p:cNvPr id="114" name="Google Shape;91;p1"/>
          <p:cNvPicPr>
            <a:picLocks noChangeAspect="1"/>
          </p:cNvPicPr>
          <p:nvPr/>
        </p:nvPicPr>
        <p:blipFill>
          <a:blip r:embed="rId2">
            <a:extLst>
              <a:ext uri="{28A0092B-C50C-407E-A947-70E740481C1C}">
                <a14:useLocalDpi xmlns:a14="http://schemas.microsoft.com/office/drawing/2010/main"/>
              </a:ext>
            </a:extLst>
          </a:blip>
          <a:srcRect/>
          <a:stretch/>
        </p:blipFill>
        <p:spPr>
          <a:xfrm>
            <a:off x="606116" y="563532"/>
            <a:ext cx="6273759" cy="4011904"/>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538F6222-D8B1-F0E0-A8F3-5E5C53BDD6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16" name="Google Shape;89;p1"/>
          <p:cNvSpPr txBox="1">
            <a:spLocks noGrp="1"/>
          </p:cNvSpPr>
          <p:nvPr>
            <p:ph type="ctrTitle"/>
          </p:nvPr>
        </p:nvSpPr>
        <p:spPr>
          <a:xfrm>
            <a:off x="526477" y="563532"/>
            <a:ext cx="4415394" cy="5880811"/>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t>Chaim Gross (on the right in this photograph) immigrated from Austria-Hungary (now Ukraine) to New York City with his brother Abraham (middle) in 1921 because of war and violence against Jewish people like them in their home country. </a:t>
            </a:r>
            <a:br/>
            <a:endParaRPr/>
          </a:p>
        </p:txBody>
      </p:sp>
      <p:sp>
        <p:nvSpPr>
          <p:cNvPr id="117" name="Google Shape;91;p1"/>
          <p:cNvSpPr txBox="1"/>
          <p:nvPr/>
        </p:nvSpPr>
        <p:spPr>
          <a:xfrm>
            <a:off x="5418280" y="4575435"/>
            <a:ext cx="503053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Photograph of Pincus, Abraham, and Chaim Gross, Budapest, 1919, photograph, 3</a:t>
            </a:r>
            <a:r>
              <a:rPr lang="en-US" spc="-150" dirty="0"/>
              <a:t> </a:t>
            </a:r>
            <a:r>
              <a:rPr lang="en-US" dirty="0"/>
              <a:t>⅜ × 5</a:t>
            </a:r>
            <a:r>
              <a:rPr lang="en-US" spc="-150" dirty="0"/>
              <a:t> </a:t>
            </a:r>
            <a:r>
              <a:rPr lang="en-US" dirty="0"/>
              <a:t>¼ inches</a:t>
            </a:r>
          </a:p>
        </p:txBody>
      </p:sp>
      <p:pic>
        <p:nvPicPr>
          <p:cNvPr id="118" name="Google Shape;91;p1"/>
          <p:cNvPicPr>
            <a:picLocks noChangeAspect="1"/>
          </p:cNvPicPr>
          <p:nvPr/>
        </p:nvPicPr>
        <p:blipFill>
          <a:blip r:embed="rId2">
            <a:extLst>
              <a:ext uri="{28A0092B-C50C-407E-A947-70E740481C1C}">
                <a14:useLocalDpi xmlns:a14="http://schemas.microsoft.com/office/drawing/2010/main"/>
              </a:ext>
            </a:extLst>
          </a:blip>
          <a:srcRect/>
          <a:stretch/>
        </p:blipFill>
        <p:spPr>
          <a:xfrm>
            <a:off x="5424697" y="563532"/>
            <a:ext cx="6273759" cy="4011904"/>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D4085124-AA54-A398-30EF-3553EADAFB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8F00"/>
        </a:solidFill>
        <a:effectLst/>
      </p:bgPr>
    </p:bg>
    <p:spTree>
      <p:nvGrpSpPr>
        <p:cNvPr id="1" name=""/>
        <p:cNvGrpSpPr/>
        <p:nvPr/>
      </p:nvGrpSpPr>
      <p:grpSpPr>
        <a:xfrm>
          <a:off x="0" y="0"/>
          <a:ext cx="0" cy="0"/>
          <a:chOff x="0" y="0"/>
          <a:chExt cx="0" cy="0"/>
        </a:xfrm>
      </p:grpSpPr>
      <p:sp>
        <p:nvSpPr>
          <p:cNvPr id="120" name="Google Shape;89;p1"/>
          <p:cNvSpPr txBox="1">
            <a:spLocks noGrp="1"/>
          </p:cNvSpPr>
          <p:nvPr>
            <p:ph type="ctrTitle"/>
          </p:nvPr>
        </p:nvSpPr>
        <p:spPr>
          <a:xfrm>
            <a:off x="373093" y="261257"/>
            <a:ext cx="11307277" cy="3332286"/>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As teenagers, Chaim and his brother Abraham moved to Budapest for a few years, then traveled to France, where they boarded a boat to the United States. </a:t>
            </a:r>
            <a:br>
              <a:rPr lang="en-US" dirty="0"/>
            </a:br>
            <a:br>
              <a:rPr lang="en-US" dirty="0"/>
            </a:br>
            <a:r>
              <a:rPr dirty="0"/>
              <a:t>One of the first things that immigrants saw when their boat entered New York harbor was the Statue of Liberty (left). They first stopped at Ellis Island to officially enter the United States (right).</a:t>
            </a:r>
            <a:br>
              <a:rPr dirty="0"/>
            </a:br>
            <a:endParaRPr dirty="0"/>
          </a:p>
        </p:txBody>
      </p:sp>
      <p:pic>
        <p:nvPicPr>
          <p:cNvPr id="121" name="Google Shape;97;g29220347f50_0_0"/>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062551" y="2975891"/>
            <a:ext cx="4201192" cy="2655445"/>
          </a:xfrm>
          <a:prstGeom prst="rect">
            <a:avLst/>
          </a:prstGeom>
          <a:ln w="12700">
            <a:miter lim="400000"/>
          </a:ln>
        </p:spPr>
      </p:pic>
      <p:pic>
        <p:nvPicPr>
          <p:cNvPr id="122" name="Google Shape;98;g29220347f50_0_0"/>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73104" y="2973774"/>
            <a:ext cx="3973309" cy="2650959"/>
          </a:xfrm>
          <a:prstGeom prst="rect">
            <a:avLst/>
          </a:prstGeom>
          <a:ln w="12700">
            <a:miter lim="400000"/>
          </a:ln>
        </p:spPr>
      </p:pic>
      <p:sp>
        <p:nvSpPr>
          <p:cNvPr id="4" name="Google Shape;91;p1">
            <a:extLst>
              <a:ext uri="{FF2B5EF4-FFF2-40B4-BE49-F238E27FC236}">
                <a16:creationId xmlns:a16="http://schemas.microsoft.com/office/drawing/2014/main" id="{4C8A07BC-281E-6B1D-D056-C0899FF7AF07}"/>
              </a:ext>
            </a:extLst>
          </p:cNvPr>
          <p:cNvSpPr txBox="1"/>
          <p:nvPr/>
        </p:nvSpPr>
        <p:spPr>
          <a:xfrm>
            <a:off x="373093" y="5796469"/>
            <a:ext cx="5030539"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err="1"/>
              <a:t>Hycaefsiam</a:t>
            </a:r>
            <a:r>
              <a:rPr lang="en-US" dirty="0"/>
              <a:t> Hung, </a:t>
            </a:r>
            <a:r>
              <a:rPr lang="en-US" i="1" dirty="0"/>
              <a:t>Statue of Liberty</a:t>
            </a:r>
            <a:r>
              <a:rPr lang="en-US" dirty="0"/>
              <a:t>, 2023, photograph</a:t>
            </a:r>
          </a:p>
        </p:txBody>
      </p:sp>
      <p:sp>
        <p:nvSpPr>
          <p:cNvPr id="5" name="Google Shape;91;p1">
            <a:extLst>
              <a:ext uri="{FF2B5EF4-FFF2-40B4-BE49-F238E27FC236}">
                <a16:creationId xmlns:a16="http://schemas.microsoft.com/office/drawing/2014/main" id="{161D8D26-960E-5731-BB3A-0BF67DC53060}"/>
              </a:ext>
            </a:extLst>
          </p:cNvPr>
          <p:cNvSpPr txBox="1"/>
          <p:nvPr/>
        </p:nvSpPr>
        <p:spPr>
          <a:xfrm>
            <a:off x="5053949" y="5796469"/>
            <a:ext cx="5030539"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New York, Ellis Island, 1918–20, glass negative, 4 × 5 inches</a:t>
            </a:r>
          </a:p>
        </p:txBody>
      </p:sp>
      <p:pic>
        <p:nvPicPr>
          <p:cNvPr id="3" name="Picture 2" descr="A white silhouette of a couple of people&#10;&#10;Description automatically generated">
            <a:extLst>
              <a:ext uri="{FF2B5EF4-FFF2-40B4-BE49-F238E27FC236}">
                <a16:creationId xmlns:a16="http://schemas.microsoft.com/office/drawing/2014/main" id="{880ADBEA-9E0E-9DE2-30D8-DA9194E6B0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5200"/>
        </a:solidFill>
        <a:effectLst/>
      </p:bgPr>
    </p:bg>
    <p:spTree>
      <p:nvGrpSpPr>
        <p:cNvPr id="1" name=""/>
        <p:cNvGrpSpPr/>
        <p:nvPr/>
      </p:nvGrpSpPr>
      <p:grpSpPr>
        <a:xfrm>
          <a:off x="0" y="0"/>
          <a:ext cx="0" cy="0"/>
          <a:chOff x="0" y="0"/>
          <a:chExt cx="0" cy="0"/>
        </a:xfrm>
      </p:grpSpPr>
      <p:sp>
        <p:nvSpPr>
          <p:cNvPr id="124" name="Google Shape;89;p1"/>
          <p:cNvSpPr txBox="1">
            <a:spLocks noGrp="1"/>
          </p:cNvSpPr>
          <p:nvPr>
            <p:ph type="ctrTitle"/>
          </p:nvPr>
        </p:nvSpPr>
        <p:spPr>
          <a:xfrm>
            <a:off x="8029946" y="413237"/>
            <a:ext cx="3705875" cy="6177560"/>
          </a:xfrm>
          <a:prstGeom prst="rect">
            <a:avLst/>
          </a:prstGeom>
        </p:spPr>
        <p:txBody>
          <a:bodyPr lIns="0" tIns="0" rIns="0" bIns="0" anchor="t">
            <a:normAutofit fontScale="90000"/>
          </a:bodyPr>
          <a:lstStyle/>
          <a:p>
            <a:pPr algn="l">
              <a:lnSpc>
                <a:spcPct val="150000"/>
              </a:lnSpc>
              <a:defRPr sz="2000">
                <a:solidFill>
                  <a:srgbClr val="FFFFFF"/>
                </a:solidFill>
                <a:latin typeface="Georgia"/>
                <a:ea typeface="Georgia"/>
                <a:cs typeface="Georgia"/>
                <a:sym typeface="Georgia"/>
              </a:defRPr>
            </a:pPr>
            <a:r>
              <a:rPr dirty="0"/>
              <a:t>When they arrived at Ellis Island in New York, they were added to a long list of immigrants. </a:t>
            </a:r>
            <a:br>
              <a:rPr dirty="0"/>
            </a:br>
            <a:br>
              <a:rPr dirty="0"/>
            </a:br>
            <a:r>
              <a:rPr dirty="0"/>
              <a:t>Here is an image of that original document.</a:t>
            </a:r>
            <a:br>
              <a:rPr dirty="0"/>
            </a:br>
            <a:br>
              <a:rPr dirty="0"/>
            </a:br>
            <a:r>
              <a:rPr i="1" dirty="0"/>
              <a:t>Look for their last name “Sperber Gross”</a:t>
            </a:r>
            <a:br>
              <a:rPr i="1" dirty="0"/>
            </a:br>
            <a:br>
              <a:rPr i="1" dirty="0"/>
            </a:br>
            <a:br>
              <a:rPr i="1" dirty="0"/>
            </a:br>
            <a:br>
              <a:rPr i="1" dirty="0"/>
            </a:br>
            <a:br>
              <a:rPr i="1" dirty="0"/>
            </a:br>
            <a:endParaRPr i="1" dirty="0"/>
          </a:p>
        </p:txBody>
      </p:sp>
      <p:pic>
        <p:nvPicPr>
          <p:cNvPr id="125" name="Google Shape;105;p2"/>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93776" y="492647"/>
            <a:ext cx="6959972" cy="5029200"/>
          </a:xfrm>
          <a:prstGeom prst="rect">
            <a:avLst/>
          </a:prstGeom>
          <a:ln w="12700">
            <a:miter lim="400000"/>
          </a:ln>
        </p:spPr>
      </p:pic>
      <p:sp>
        <p:nvSpPr>
          <p:cNvPr id="126" name="Google Shape;91;p1"/>
          <p:cNvSpPr txBox="1"/>
          <p:nvPr/>
        </p:nvSpPr>
        <p:spPr>
          <a:xfrm>
            <a:off x="529294" y="5498896"/>
            <a:ext cx="615453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List or manifest of alien passengers for the United States immigration officer at port of arrival, Frames 161-162, </a:t>
            </a:r>
            <a:r>
              <a:rPr lang="en-US" i="1" dirty="0"/>
              <a:t>La </a:t>
            </a:r>
            <a:r>
              <a:rPr lang="en-US" i="1" dirty="0" err="1"/>
              <a:t>Bourdonnais</a:t>
            </a:r>
            <a:r>
              <a:rPr lang="en-US" dirty="0"/>
              <a:t>, 14 April 1921</a:t>
            </a:r>
            <a:endParaRPr dirty="0"/>
          </a:p>
        </p:txBody>
      </p:sp>
      <p:sp>
        <p:nvSpPr>
          <p:cNvPr id="127" name="Oval 5"/>
          <p:cNvSpPr/>
          <p:nvPr/>
        </p:nvSpPr>
        <p:spPr>
          <a:xfrm>
            <a:off x="1048953" y="3663907"/>
            <a:ext cx="742010" cy="388801"/>
          </a:xfrm>
          <a:prstGeom prst="ellipse">
            <a:avLst/>
          </a:prstGeom>
          <a:ln w="25400">
            <a:solidFill>
              <a:srgbClr val="FF0000"/>
            </a:solidFill>
          </a:ln>
        </p:spPr>
        <p:txBody>
          <a:bodyPr lIns="45719" rIns="45719" anchor="ctr"/>
          <a:lstStyle/>
          <a:p>
            <a:pPr algn="ctr">
              <a:defRPr>
                <a:solidFill>
                  <a:srgbClr val="FFFFFF"/>
                </a:solidFill>
              </a:defRPr>
            </a:pPr>
            <a:endParaRPr/>
          </a:p>
        </p:txBody>
      </p:sp>
      <p:pic>
        <p:nvPicPr>
          <p:cNvPr id="3" name="Picture 2" descr="A white silhouette of a couple of people&#10;&#10;Description automatically generated">
            <a:extLst>
              <a:ext uri="{FF2B5EF4-FFF2-40B4-BE49-F238E27FC236}">
                <a16:creationId xmlns:a16="http://schemas.microsoft.com/office/drawing/2014/main" id="{AAE688FB-08C4-45BF-BFC0-94F5C16AA5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193"/>
        </a:solidFill>
        <a:effectLst/>
      </p:bgPr>
    </p:bg>
    <p:spTree>
      <p:nvGrpSpPr>
        <p:cNvPr id="1" name=""/>
        <p:cNvGrpSpPr/>
        <p:nvPr/>
      </p:nvGrpSpPr>
      <p:grpSpPr>
        <a:xfrm>
          <a:off x="0" y="0"/>
          <a:ext cx="0" cy="0"/>
          <a:chOff x="0" y="0"/>
          <a:chExt cx="0" cy="0"/>
        </a:xfrm>
      </p:grpSpPr>
      <p:sp>
        <p:nvSpPr>
          <p:cNvPr id="129" name="Google Shape;89;p1"/>
          <p:cNvSpPr txBox="1">
            <a:spLocks noGrp="1"/>
          </p:cNvSpPr>
          <p:nvPr>
            <p:ph type="ctrTitle"/>
          </p:nvPr>
        </p:nvSpPr>
        <p:spPr>
          <a:xfrm>
            <a:off x="682150" y="281961"/>
            <a:ext cx="11043005" cy="1435158"/>
          </a:xfrm>
          <a:prstGeom prst="rect">
            <a:avLst/>
          </a:prstGeom>
        </p:spPr>
        <p:txBody>
          <a:bodyPr lIns="0" tIns="0" rIns="0" bIns="0" anchor="t">
            <a:noAutofit/>
          </a:bodyPr>
          <a:lstStyle/>
          <a:p>
            <a:pPr algn="l">
              <a:lnSpc>
                <a:spcPct val="150000"/>
              </a:lnSpc>
              <a:defRPr sz="2000">
                <a:solidFill>
                  <a:srgbClr val="FFFFFF"/>
                </a:solidFill>
                <a:latin typeface="Georgia"/>
                <a:ea typeface="Georgia"/>
                <a:cs typeface="Georgia"/>
                <a:sym typeface="Georgia"/>
              </a:defRPr>
            </a:pPr>
            <a:r>
              <a:rPr sz="1800" dirty="0"/>
              <a:t>Look closely, and you’ll see that they also recorded the person’s age, nationality, their race, and where they lived before coming to America (circled in red).</a:t>
            </a:r>
            <a:br>
              <a:rPr sz="1800" dirty="0"/>
            </a:br>
            <a:r>
              <a:rPr sz="1800" i="1" dirty="0"/>
              <a:t>Why do you think these details were recorded? Why might they be important today?</a:t>
            </a:r>
            <a:br>
              <a:rPr sz="1800" i="1" dirty="0"/>
            </a:br>
            <a:endParaRPr sz="1800" i="1" dirty="0"/>
          </a:p>
        </p:txBody>
      </p:sp>
      <p:sp>
        <p:nvSpPr>
          <p:cNvPr id="130" name="Google Shape;91;p1"/>
          <p:cNvSpPr txBox="1"/>
          <p:nvPr/>
        </p:nvSpPr>
        <p:spPr>
          <a:xfrm>
            <a:off x="10538130" y="1538992"/>
            <a:ext cx="1438312" cy="2369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List or manifest of alien passengers for the United States immigration officer at port of arrival, Frames 161-162, </a:t>
            </a:r>
            <a:r>
              <a:rPr lang="en-US" i="1" dirty="0"/>
              <a:t>La </a:t>
            </a:r>
            <a:r>
              <a:rPr lang="en-US" i="1" dirty="0" err="1"/>
              <a:t>Bourdonnais</a:t>
            </a:r>
            <a:r>
              <a:rPr lang="en-US" dirty="0"/>
              <a:t>, 14 April 1921</a:t>
            </a:r>
          </a:p>
        </p:txBody>
      </p:sp>
      <p:pic>
        <p:nvPicPr>
          <p:cNvPr id="4" name="Picture 3" descr="A white silhouette of a couple of people&#10;&#10;Description automatically generated">
            <a:extLst>
              <a:ext uri="{FF2B5EF4-FFF2-40B4-BE49-F238E27FC236}">
                <a16:creationId xmlns:a16="http://schemas.microsoft.com/office/drawing/2014/main" id="{37A601D8-9A8F-6FDC-F15C-CB46501D14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pic>
        <p:nvPicPr>
          <p:cNvPr id="5" name="Picture 4" descr="A close-up of a list&#10;&#10;Description automatically generated">
            <a:extLst>
              <a:ext uri="{FF2B5EF4-FFF2-40B4-BE49-F238E27FC236}">
                <a16:creationId xmlns:a16="http://schemas.microsoft.com/office/drawing/2014/main" id="{EAA7F6BF-7B4A-5202-B492-FD41DD4AB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150" y="1717119"/>
            <a:ext cx="9595780" cy="4891203"/>
          </a:xfrm>
          <a:prstGeom prst="rect">
            <a:avLst/>
          </a:prstGeom>
        </p:spPr>
      </p:pic>
      <p:sp>
        <p:nvSpPr>
          <p:cNvPr id="6" name="Oval 3">
            <a:extLst>
              <a:ext uri="{FF2B5EF4-FFF2-40B4-BE49-F238E27FC236}">
                <a16:creationId xmlns:a16="http://schemas.microsoft.com/office/drawing/2014/main" id="{9D375ED6-F658-DB0B-B260-613A2AC0CFFE}"/>
              </a:ext>
            </a:extLst>
          </p:cNvPr>
          <p:cNvSpPr/>
          <p:nvPr/>
        </p:nvSpPr>
        <p:spPr>
          <a:xfrm>
            <a:off x="3330855" y="2972311"/>
            <a:ext cx="500291" cy="269877"/>
          </a:xfrm>
          <a:prstGeom prst="ellipse">
            <a:avLst/>
          </a:prstGeom>
          <a:ln w="25400">
            <a:solidFill>
              <a:srgbClr val="FF0000"/>
            </a:solidFill>
          </a:ln>
        </p:spPr>
        <p:txBody>
          <a:bodyPr lIns="45719" rIns="45719" anchor="ctr"/>
          <a:lstStyle/>
          <a:p>
            <a:pPr algn="ctr">
              <a:defRPr>
                <a:solidFill>
                  <a:srgbClr val="FFFFFF"/>
                </a:solidFill>
              </a:defRPr>
            </a:pPr>
            <a:endParaRPr/>
          </a:p>
        </p:txBody>
      </p:sp>
      <p:sp>
        <p:nvSpPr>
          <p:cNvPr id="7" name="Oval 6">
            <a:extLst>
              <a:ext uri="{FF2B5EF4-FFF2-40B4-BE49-F238E27FC236}">
                <a16:creationId xmlns:a16="http://schemas.microsoft.com/office/drawing/2014/main" id="{5737DDE7-9260-3329-3194-BE5927226ABC}"/>
              </a:ext>
            </a:extLst>
          </p:cNvPr>
          <p:cNvSpPr/>
          <p:nvPr/>
        </p:nvSpPr>
        <p:spPr>
          <a:xfrm>
            <a:off x="5298465" y="3095961"/>
            <a:ext cx="604925" cy="548272"/>
          </a:xfrm>
          <a:prstGeom prst="ellipse">
            <a:avLst/>
          </a:prstGeom>
          <a:ln w="25400">
            <a:solidFill>
              <a:srgbClr val="FF0000"/>
            </a:solidFill>
          </a:ln>
        </p:spPr>
        <p:txBody>
          <a:bodyPr lIns="45719" rIns="45719" anchor="ctr"/>
          <a:lstStyle/>
          <a:p>
            <a:pPr algn="ctr">
              <a:defRPr>
                <a:solidFill>
                  <a:srgbClr val="FFFFFF"/>
                </a:solidFill>
              </a:defRPr>
            </a:pPr>
            <a:endParaRPr/>
          </a:p>
        </p:txBody>
      </p:sp>
      <p:sp>
        <p:nvSpPr>
          <p:cNvPr id="8" name="Oval 7">
            <a:extLst>
              <a:ext uri="{FF2B5EF4-FFF2-40B4-BE49-F238E27FC236}">
                <a16:creationId xmlns:a16="http://schemas.microsoft.com/office/drawing/2014/main" id="{B4032499-3E99-31B9-BDA7-59A1CE67EA39}"/>
              </a:ext>
            </a:extLst>
          </p:cNvPr>
          <p:cNvSpPr/>
          <p:nvPr/>
        </p:nvSpPr>
        <p:spPr>
          <a:xfrm>
            <a:off x="5900558" y="3189263"/>
            <a:ext cx="521224" cy="361667"/>
          </a:xfrm>
          <a:prstGeom prst="ellipse">
            <a:avLst/>
          </a:prstGeom>
          <a:ln w="25400">
            <a:solidFill>
              <a:srgbClr val="FF0000"/>
            </a:solidFill>
          </a:ln>
        </p:spPr>
        <p:txBody>
          <a:bodyPr lIns="45719" rIns="45719" anchor="ctr"/>
          <a:lstStyle/>
          <a:p>
            <a:pPr algn="ctr">
              <a:defRPr>
                <a:solidFill>
                  <a:srgbClr val="FFFFFF"/>
                </a:solidFill>
              </a:defRPr>
            </a:pPr>
            <a:endParaRPr/>
          </a:p>
        </p:txBody>
      </p:sp>
      <p:sp>
        <p:nvSpPr>
          <p:cNvPr id="9" name="Oval 8">
            <a:extLst>
              <a:ext uri="{FF2B5EF4-FFF2-40B4-BE49-F238E27FC236}">
                <a16:creationId xmlns:a16="http://schemas.microsoft.com/office/drawing/2014/main" id="{6233049E-E659-88BF-D6F9-92AD72A8BCC9}"/>
              </a:ext>
            </a:extLst>
          </p:cNvPr>
          <p:cNvSpPr/>
          <p:nvPr/>
        </p:nvSpPr>
        <p:spPr>
          <a:xfrm>
            <a:off x="6458923" y="2979532"/>
            <a:ext cx="940006" cy="311625"/>
          </a:xfrm>
          <a:prstGeom prst="ellipse">
            <a:avLst/>
          </a:prstGeom>
          <a:ln w="25400">
            <a:solidFill>
              <a:srgbClr val="FF0000"/>
            </a:solidFill>
          </a:ln>
        </p:spPr>
        <p:txBody>
          <a:bodyPr lIns="45719" rIns="45719" anchor="ctr"/>
          <a:lstStyle/>
          <a:p>
            <a:pPr algn="ctr">
              <a:defRPr>
                <a:solidFill>
                  <a:srgbClr val="FFFFFF"/>
                </a:solidFill>
              </a:defRPr>
            </a:pPr>
            <a:endParaRPr/>
          </a:p>
        </p:txBody>
      </p:sp>
      <p:sp>
        <p:nvSpPr>
          <p:cNvPr id="10" name="Oval 9">
            <a:extLst>
              <a:ext uri="{FF2B5EF4-FFF2-40B4-BE49-F238E27FC236}">
                <a16:creationId xmlns:a16="http://schemas.microsoft.com/office/drawing/2014/main" id="{AD340C4F-FC9E-79E2-22EF-19FF64A62099}"/>
              </a:ext>
            </a:extLst>
          </p:cNvPr>
          <p:cNvSpPr/>
          <p:nvPr/>
        </p:nvSpPr>
        <p:spPr>
          <a:xfrm>
            <a:off x="1359423" y="6095156"/>
            <a:ext cx="2115297" cy="334435"/>
          </a:xfrm>
          <a:prstGeom prst="ellipse">
            <a:avLst/>
          </a:prstGeom>
          <a:ln w="2540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263</TotalTime>
  <Words>1730</Words>
  <Application>Microsoft Macintosh PowerPoint</Application>
  <PresentationFormat>Widescreen</PresentationFormat>
  <Paragraphs>87</Paragraphs>
  <Slides>20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Georgia</vt:lpstr>
      <vt:lpstr>Office Theme</vt:lpstr>
      <vt:lpstr>PowerPoint Presentation</vt:lpstr>
      <vt:lpstr>PowerPoint Presentation</vt:lpstr>
      <vt:lpstr>PowerPoint Presentation</vt:lpstr>
      <vt:lpstr>PowerPoint Presentation</vt:lpstr>
      <vt:lpstr>Many people have immigrated to the United States for centuries. To immigrate means to leave your home country to move and settle in a new country.  Between 1820-1920, about 34 million immigrants came to this country. </vt:lpstr>
      <vt:lpstr>Chaim Gross (on the right in this photograph) immigrated from Austria-Hungary (now Ukraine) to New York City with his brother Abraham (middle) in 1921 because of war and violence against Jewish people like them in their home country.  </vt:lpstr>
      <vt:lpstr>As teenagers, Chaim and his brother Abraham moved to Budapest for a few years, then traveled to France, where they boarded a boat to the United States.   One of the first things that immigrants saw when their boat entered New York harbor was the Statue of Liberty (left). They first stopped at Ellis Island to officially enter the United States (right). </vt:lpstr>
      <vt:lpstr>When they arrived at Ellis Island in New York, they were added to a long list of immigrants.   Here is an image of that original document.  Look for their last name “Sperber Gross”     </vt:lpstr>
      <vt:lpstr>Look closely, and you’ll see that they also recorded the person’s age, nationality, their race, and where they lived before coming to America (circled in red). Why do you think these details were recorded? Why might they be important today? </vt:lpstr>
      <vt:lpstr>In New York City, Chaim studied art and became a sculptor and teacher. The painting on the right shows him and his wife Renee in his studio. It was painted by their friend Moses Soyer, who immigrated to New York with his family in 1912 from Russia. </vt:lpstr>
      <vt:lpstr>Other immigrants worked as laborers, like the fishermen in the painting on the left by Abraham Walkowitz (who immigrated to New York from Russia in 1893). Still others earned money by opening shops, restaurants, and other businesses.</vt:lpstr>
      <vt:lpstr>Take a quiet moment to look at each artwork.  What is going on in each painting? What are the people doing and how do you think they are feeling? What do you see that tells you that? What do you think would be hard about finding work in a new country?</vt:lpstr>
      <vt:lpstr>Immigrants brought cultural traditions from their home countries to the United States. Here is an image of a dancing lesson (left)  and a musical performance (right)  that were made in the 1920s (check date of Chaim’s drawing). </vt:lpstr>
      <vt:lpstr>What details do you notice in the images? Describe the people that you see and what they are doing. What do you wonder? What stories do you think the images tell us?   </vt:lpstr>
      <vt:lpstr>New immigrants faced many challenges and worked hard to establish a new life in America. Finding time to enjoy some fun was also important. Jules Pascin, who immigrated to the US in 1914 to escape WWI, painted the image you see here. </vt:lpstr>
      <vt:lpstr>This work of art shows a crowded beach scene at Coney Island.  What’s going on in this picture? What do you think it would feel like to be there?  If you have visited a beach, how does it compare to your experience? </vt:lpstr>
      <vt:lpstr>One of the items Chaim brought with him to the United States was a sketchbook. Here are a few of the drawings inside. These drawings show Chaim’s parents and grandfather, back in Europe.  </vt:lpstr>
      <vt:lpstr>Look closely at the drawings for a few moments. What do you notice about each drawing? Why do you think he brought these drawings with him? What would you bring with you if you were immigrating to a new country?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Brittany Cassandra</cp:lastModifiedBy>
  <cp:revision>30</cp:revision>
  <dcterms:modified xsi:type="dcterms:W3CDTF">2024-09-10T14:52:00Z</dcterms:modified>
</cp:coreProperties>
</file>