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9pPr>
  </p:defaultTextStyle>
  <p:extLst>
    <p:ext uri="{EFAFB233-063F-42B5-8137-9DF3F51BA10A}">
      <p15:sldGuideLst xmlns:p15="http://schemas.microsoft.com/office/powerpoint/2012/main">
        <p15:guide id="1" orient="horz" pos="28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eorgia"/>
          <a:ea typeface="Georgia"/>
          <a:cs typeface="Georg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a:ea typeface="Georgia"/>
          <a:cs typeface="Georg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a:ea typeface="Georgia"/>
          <a:cs typeface="Georg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a:ea typeface="Georgia"/>
          <a:cs typeface="Georg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p:restoredTop sz="94694"/>
  </p:normalViewPr>
  <p:slideViewPr>
    <p:cSldViewPr snapToGrid="0" showGuides="1">
      <p:cViewPr varScale="1">
        <p:scale>
          <a:sx n="121" d="100"/>
          <a:sy n="121" d="100"/>
        </p:scale>
        <p:origin x="864" y="176"/>
      </p:cViewPr>
      <p:guideLst>
        <p:guide orient="horz" pos="28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endParaRPr lang="en-US" dirty="0"/>
          </a:p>
        </p:txBody>
      </p:sp>
    </p:spTree>
    <p:extLst>
      <p:ext uri="{BB962C8B-B14F-4D97-AF65-F5344CB8AC3E}">
        <p14:creationId xmlns:p14="http://schemas.microsoft.com/office/powerpoint/2010/main" val="136594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lIns="45699" tIns="45699" rIns="45699" bIns="45699">
            <a:normAutofit/>
          </a:bodyPr>
          <a:lstStyle>
            <a:lvl1pPr algn="ctr">
              <a:lnSpc>
                <a:spcPct val="90000"/>
              </a:lnSpc>
              <a:spcBef>
                <a:spcPts val="1000"/>
              </a:spcBef>
              <a:defRPr sz="2400"/>
            </a:lvl1pPr>
            <a:lvl2pPr algn="ctr">
              <a:lnSpc>
                <a:spcPct val="90000"/>
              </a:lnSpc>
              <a:spcBef>
                <a:spcPts val="1000"/>
              </a:spcBef>
              <a:defRPr sz="2400"/>
            </a:lvl2pPr>
            <a:lvl3pPr algn="ctr">
              <a:lnSpc>
                <a:spcPct val="90000"/>
              </a:lnSpc>
              <a:spcBef>
                <a:spcPts val="1000"/>
              </a:spcBef>
              <a:defRPr sz="2400"/>
            </a:lvl3pPr>
            <a:lvl4pPr algn="ctr">
              <a:lnSpc>
                <a:spcPct val="90000"/>
              </a:lnSpc>
              <a:spcBef>
                <a:spcPts val="1000"/>
              </a:spcBef>
              <a:defRPr sz="2400"/>
            </a:lvl4pPr>
            <a:lvl5pPr algn="ctr">
              <a:lnSpc>
                <a:spcPct val="90000"/>
              </a:lnSpc>
              <a:spcBef>
                <a:spcPts val="1000"/>
              </a:spcBef>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93"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94" name="Body Level One…"/>
          <p:cNvSpPr txBox="1">
            <a:spLocks noGrp="1"/>
          </p:cNvSpPr>
          <p:nvPr>
            <p:ph type="body" idx="1"/>
          </p:nvPr>
        </p:nvSpPr>
        <p:spPr>
          <a:xfrm rot="5400000">
            <a:off x="1799431" y="-596107"/>
            <a:ext cx="5811838" cy="77343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1" name="Body Level One…"/>
          <p:cNvSpPr txBox="1">
            <a:spLocks noGrp="1"/>
          </p:cNvSpPr>
          <p:nvPr>
            <p:ph type="body" sz="quarter" idx="1"/>
          </p:nvPr>
        </p:nvSpPr>
        <p:spPr>
          <a:xfrm>
            <a:off x="831850" y="4589462"/>
            <a:ext cx="10515600" cy="1500188"/>
          </a:xfrm>
          <a:prstGeom prst="rect">
            <a:avLst/>
          </a:prstGeom>
        </p:spPr>
        <p:txBody>
          <a:bodyPr lIns="45699" tIns="45699" rIns="45699" bIns="45699">
            <a:normAutofit/>
          </a:bodyPr>
          <a:lstStyle>
            <a:lvl1pPr marL="228600" indent="0">
              <a:lnSpc>
                <a:spcPct val="90000"/>
              </a:lnSpc>
              <a:spcBef>
                <a:spcPts val="1000"/>
              </a:spcBef>
              <a:defRPr sz="2400">
                <a:solidFill>
                  <a:srgbClr val="888888"/>
                </a:solidFill>
              </a:defRPr>
            </a:lvl1pPr>
            <a:lvl2pPr marL="228600" indent="457200">
              <a:lnSpc>
                <a:spcPct val="90000"/>
              </a:lnSpc>
              <a:spcBef>
                <a:spcPts val="1000"/>
              </a:spcBef>
              <a:defRPr sz="2400">
                <a:solidFill>
                  <a:srgbClr val="888888"/>
                </a:solidFill>
              </a:defRPr>
            </a:lvl2pPr>
            <a:lvl3pPr marL="228600" indent="914400">
              <a:lnSpc>
                <a:spcPct val="90000"/>
              </a:lnSpc>
              <a:spcBef>
                <a:spcPts val="1000"/>
              </a:spcBef>
              <a:defRPr sz="2400">
                <a:solidFill>
                  <a:srgbClr val="888888"/>
                </a:solidFill>
              </a:defRPr>
            </a:lvl3pPr>
            <a:lvl4pPr marL="228600" indent="1371600">
              <a:lnSpc>
                <a:spcPct val="90000"/>
              </a:lnSpc>
              <a:spcBef>
                <a:spcPts val="1000"/>
              </a:spcBef>
              <a:defRPr sz="2400">
                <a:solidFill>
                  <a:srgbClr val="888888"/>
                </a:solidFill>
              </a:defRPr>
            </a:lvl4pPr>
            <a:lvl5pPr marL="228600" indent="1828800">
              <a:lnSpc>
                <a:spcPct val="90000"/>
              </a:lnSpc>
              <a:spcBef>
                <a:spcPts val="1000"/>
              </a:spcBef>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38" name="Body Level One…"/>
          <p:cNvSpPr txBox="1">
            <a:spLocks noGrp="1"/>
          </p:cNvSpPr>
          <p:nvPr>
            <p:ph type="body" sz="quarter" idx="1"/>
          </p:nvPr>
        </p:nvSpPr>
        <p:spPr>
          <a:xfrm>
            <a:off x="839787" y="1681163"/>
            <a:ext cx="5157789" cy="823913"/>
          </a:xfrm>
          <a:prstGeom prst="rect">
            <a:avLst/>
          </a:prstGeom>
        </p:spPr>
        <p:txBody>
          <a:bodyPr lIns="45699" tIns="45699" rIns="45699" bIns="45699" anchor="b">
            <a:normAutofit/>
          </a:bodyPr>
          <a:lstStyle>
            <a:lvl1pPr marL="228600" indent="0">
              <a:lnSpc>
                <a:spcPct val="90000"/>
              </a:lnSpc>
              <a:spcBef>
                <a:spcPts val="1000"/>
              </a:spcBef>
              <a:defRPr sz="2400" b="1"/>
            </a:lvl1pPr>
            <a:lvl2pPr marL="228600" indent="457200">
              <a:lnSpc>
                <a:spcPct val="90000"/>
              </a:lnSpc>
              <a:spcBef>
                <a:spcPts val="1000"/>
              </a:spcBef>
              <a:defRPr sz="2400" b="1"/>
            </a:lvl2pPr>
            <a:lvl3pPr marL="228600" indent="914400">
              <a:lnSpc>
                <a:spcPct val="90000"/>
              </a:lnSpc>
              <a:spcBef>
                <a:spcPts val="1000"/>
              </a:spcBef>
              <a:defRPr sz="2400" b="1"/>
            </a:lvl3pPr>
            <a:lvl4pPr marL="228600" indent="1371600">
              <a:lnSpc>
                <a:spcPct val="90000"/>
              </a:lnSpc>
              <a:spcBef>
                <a:spcPts val="1000"/>
              </a:spcBef>
              <a:defRPr sz="2400" b="1"/>
            </a:lvl4pPr>
            <a:lvl5pPr marL="228600" indent="1828800">
              <a:lnSpc>
                <a:spcPct val="90000"/>
              </a:lnSpc>
              <a:spcBef>
                <a:spcPts val="1000"/>
              </a:spcBef>
              <a:defRPr sz="2400" b="1"/>
            </a:lvl5pPr>
          </a:lstStyle>
          <a:p>
            <a:r>
              <a:t>Body Level One</a:t>
            </a:r>
          </a:p>
          <a:p>
            <a:pPr lvl="1"/>
            <a:r>
              <a:t>Body Level Two</a:t>
            </a:r>
          </a:p>
          <a:p>
            <a:pPr lvl="2"/>
            <a:r>
              <a:t>Body Level Three</a:t>
            </a:r>
          </a:p>
          <a:p>
            <a:pPr lvl="3"/>
            <a:r>
              <a:t>Body Level Four</a:t>
            </a:r>
          </a:p>
          <a:p>
            <a:pPr lvl="4"/>
            <a:r>
              <a:t>Body Level Five</a:t>
            </a:r>
          </a:p>
        </p:txBody>
      </p:sp>
      <p:sp>
        <p:nvSpPr>
          <p:cNvPr id="39" name="Google Shape;39;p13"/>
          <p:cNvSpPr txBox="1">
            <a:spLocks noGrp="1"/>
          </p:cNvSpPr>
          <p:nvPr>
            <p:ph type="body" sz="half" idx="21"/>
          </p:nvPr>
        </p:nvSpPr>
        <p:spPr>
          <a:xfrm>
            <a:off x="839787" y="2505075"/>
            <a:ext cx="5157789"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0" name="Google Shape;40;p13"/>
          <p:cNvSpPr txBox="1">
            <a:spLocks noGrp="1"/>
          </p:cNvSpPr>
          <p:nvPr>
            <p:ph type="body" sz="quarter" idx="22"/>
          </p:nvPr>
        </p:nvSpPr>
        <p:spPr>
          <a:xfrm>
            <a:off x="6172200" y="1681163"/>
            <a:ext cx="5183188" cy="823913"/>
          </a:xfrm>
          <a:prstGeom prst="rect">
            <a:avLst/>
          </a:prstGeom>
        </p:spPr>
        <p:txBody>
          <a:bodyPr lIns="45699" tIns="45699" rIns="45699" bIns="45699" anchor="b">
            <a:normAutofit/>
          </a:bodyPr>
          <a:lstStyle/>
          <a:p>
            <a:pPr marL="228600" indent="0">
              <a:lnSpc>
                <a:spcPct val="90000"/>
              </a:lnSpc>
              <a:spcBef>
                <a:spcPts val="1000"/>
              </a:spcBef>
              <a:defRPr sz="2400" b="1"/>
            </a:pPr>
            <a:endParaRPr/>
          </a:p>
        </p:txBody>
      </p:sp>
      <p:sp>
        <p:nvSpPr>
          <p:cNvPr id="41" name="Google Shape;41;p13"/>
          <p:cNvSpPr txBox="1">
            <a:spLocks noGrp="1"/>
          </p:cNvSpPr>
          <p:nvPr>
            <p:ph type="body" sz="half" idx="23"/>
          </p:nvPr>
        </p:nvSpPr>
        <p:spPr>
          <a:xfrm>
            <a:off x="6172200" y="2505075"/>
            <a:ext cx="5183188"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65" name="Body Level One…"/>
          <p:cNvSpPr txBox="1">
            <a:spLocks noGrp="1"/>
          </p:cNvSpPr>
          <p:nvPr>
            <p:ph type="body" sz="half" idx="1"/>
          </p:nvPr>
        </p:nvSpPr>
        <p:spPr>
          <a:xfrm>
            <a:off x="5183187" y="987425"/>
            <a:ext cx="6172201" cy="4873625"/>
          </a:xfrm>
          <a:prstGeom prst="rect">
            <a:avLst/>
          </a:prstGeom>
        </p:spPr>
        <p:txBody>
          <a:bodyPr lIns="45699" tIns="45699" rIns="45699" bIns="45699">
            <a:normAutofit/>
          </a:bodyPr>
          <a:lstStyle>
            <a:lvl1pPr marL="457200" indent="-431800">
              <a:lnSpc>
                <a:spcPct val="90000"/>
              </a:lnSpc>
              <a:spcBef>
                <a:spcPts val="1000"/>
              </a:spcBef>
              <a:buClr>
                <a:srgbClr val="000000"/>
              </a:buClr>
              <a:buSzPts val="3200"/>
              <a:buFont typeface="Arial"/>
              <a:buChar char="•"/>
              <a:defRPr sz="3200"/>
            </a:lvl1pPr>
            <a:lvl2pPr marL="972457" indent="-464457">
              <a:lnSpc>
                <a:spcPct val="90000"/>
              </a:lnSpc>
              <a:spcBef>
                <a:spcPts val="1000"/>
              </a:spcBef>
              <a:buClr>
                <a:srgbClr val="000000"/>
              </a:buClr>
              <a:buSzPts val="3200"/>
              <a:buFont typeface="Arial"/>
              <a:buChar char="•"/>
              <a:defRPr sz="3200"/>
            </a:lvl2pPr>
            <a:lvl3pPr marL="1498600" indent="-508000">
              <a:lnSpc>
                <a:spcPct val="90000"/>
              </a:lnSpc>
              <a:spcBef>
                <a:spcPts val="1000"/>
              </a:spcBef>
              <a:buClr>
                <a:srgbClr val="000000"/>
              </a:buClr>
              <a:buSzPts val="3200"/>
              <a:buFont typeface="Arial"/>
              <a:buChar char="•"/>
              <a:defRPr sz="3200"/>
            </a:lvl3pPr>
            <a:lvl4pPr marL="2042160" indent="-568960">
              <a:lnSpc>
                <a:spcPct val="90000"/>
              </a:lnSpc>
              <a:spcBef>
                <a:spcPts val="1000"/>
              </a:spcBef>
              <a:buClr>
                <a:srgbClr val="000000"/>
              </a:buClr>
              <a:buSzPts val="3200"/>
              <a:buFont typeface="Arial"/>
              <a:buChar char="•"/>
              <a:defRPr sz="3200"/>
            </a:lvl4pPr>
            <a:lvl5pPr marL="2499360" indent="-568960">
              <a:lnSpc>
                <a:spcPct val="90000"/>
              </a:lnSpc>
              <a:spcBef>
                <a:spcPts val="1000"/>
              </a:spcBef>
              <a:buClr>
                <a:srgbClr val="000000"/>
              </a:buClr>
              <a:buSzPts val="3200"/>
              <a:buFont typeface="Arial"/>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6" name="Google Shape;57;p16"/>
          <p:cNvSpPr txBox="1">
            <a:spLocks noGrp="1"/>
          </p:cNvSpPr>
          <p:nvPr>
            <p:ph type="body" sz="quarter" idx="21"/>
          </p:nvPr>
        </p:nvSpPr>
        <p:spPr>
          <a:xfrm>
            <a:off x="839787" y="2057400"/>
            <a:ext cx="3932239" cy="3811588"/>
          </a:xfrm>
          <a:prstGeom prst="rect">
            <a:avLst/>
          </a:prstGeom>
        </p:spPr>
        <p:txBody>
          <a:bodyPr lIns="45699" tIns="45699" rIns="45699" bIns="45699">
            <a:normAutofit/>
          </a:bodyPr>
          <a:lstStyle/>
          <a:p>
            <a:pPr marL="228600" indent="0">
              <a:lnSpc>
                <a:spcPct val="90000"/>
              </a:lnSpc>
              <a:spcBef>
                <a:spcPts val="1000"/>
              </a:spcBef>
              <a:defRPr sz="160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5" name="Google Shape;63;p17"/>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76" name="Body Level One…"/>
          <p:cNvSpPr txBox="1">
            <a:spLocks noGrp="1"/>
          </p:cNvSpPr>
          <p:nvPr>
            <p:ph type="body" sz="quarter" idx="1"/>
          </p:nvPr>
        </p:nvSpPr>
        <p:spPr>
          <a:xfrm>
            <a:off x="839787" y="2057400"/>
            <a:ext cx="3932239" cy="3811588"/>
          </a:xfrm>
          <a:prstGeom prst="rect">
            <a:avLst/>
          </a:prstGeom>
        </p:spPr>
        <p:txBody>
          <a:bodyPr lIns="45699" tIns="45699" rIns="45699" bIns="45699">
            <a:normAutofit/>
          </a:bodyPr>
          <a:lstStyle>
            <a:lvl1pPr marL="228600" indent="0">
              <a:lnSpc>
                <a:spcPct val="90000"/>
              </a:lnSpc>
              <a:spcBef>
                <a:spcPts val="1000"/>
              </a:spcBef>
              <a:defRPr sz="1600"/>
            </a:lvl1pPr>
            <a:lvl2pPr marL="228600" indent="457200">
              <a:lnSpc>
                <a:spcPct val="90000"/>
              </a:lnSpc>
              <a:spcBef>
                <a:spcPts val="1000"/>
              </a:spcBef>
              <a:defRPr sz="1600"/>
            </a:lvl2pPr>
            <a:lvl3pPr marL="228600" indent="914400">
              <a:lnSpc>
                <a:spcPct val="90000"/>
              </a:lnSpc>
              <a:spcBef>
                <a:spcPts val="1000"/>
              </a:spcBef>
              <a:defRPr sz="1600"/>
            </a:lvl3pPr>
            <a:lvl4pPr marL="228600" indent="1371600">
              <a:lnSpc>
                <a:spcPct val="90000"/>
              </a:lnSpc>
              <a:spcBef>
                <a:spcPts val="1000"/>
              </a:spcBef>
              <a:defRPr sz="1600"/>
            </a:lvl4pPr>
            <a:lvl5pPr marL="228600" indent="1828800">
              <a:lnSpc>
                <a:spcPct val="90000"/>
              </a:lnSpc>
              <a:spcBef>
                <a:spcPts val="1000"/>
              </a:spcBef>
              <a:defRPr sz="16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xfrm rot="5400000">
            <a:off x="3920330" y="-1256506"/>
            <a:ext cx="4351339" cy="105156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0" marR="0" indent="5080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tiff"/><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rcgrossfoundation.org/the-foundation/art-collection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04" name="Google Shape;84;g28513a080f6_1_9"/>
          <p:cNvSpPr txBox="1">
            <a:spLocks noGrp="1"/>
          </p:cNvSpPr>
          <p:nvPr>
            <p:ph type="subTitle" idx="1"/>
          </p:nvPr>
        </p:nvSpPr>
        <p:spPr>
          <a:xfrm>
            <a:off x="1635272" y="1049767"/>
            <a:ext cx="11033592" cy="4389572"/>
          </a:xfrm>
          <a:prstGeom prst="rect">
            <a:avLst/>
          </a:prstGeom>
        </p:spPr>
        <p:txBody>
          <a:bodyPr lIns="0" tIns="0" rIns="0" bIns="0"/>
          <a:lstStyle/>
          <a:p>
            <a:pPr indent="0" algn="l">
              <a:lnSpc>
                <a:spcPct val="100000"/>
              </a:lnSpc>
              <a:spcBef>
                <a:spcPts val="0"/>
              </a:spcBef>
              <a:defRPr sz="9600">
                <a:solidFill>
                  <a:srgbClr val="FFFFFF"/>
                </a:solidFill>
              </a:defRPr>
            </a:pPr>
            <a:r>
              <a:t>Creative </a:t>
            </a:r>
          </a:p>
          <a:p>
            <a:pPr indent="0" algn="l">
              <a:lnSpc>
                <a:spcPct val="100000"/>
              </a:lnSpc>
              <a:spcBef>
                <a:spcPts val="0"/>
              </a:spcBef>
              <a:defRPr sz="9600">
                <a:solidFill>
                  <a:srgbClr val="FFFFFF"/>
                </a:solidFill>
              </a:defRPr>
            </a:pPr>
            <a:r>
              <a:t>Expression in Sculpture</a:t>
            </a:r>
          </a:p>
        </p:txBody>
      </p:sp>
      <p:pic>
        <p:nvPicPr>
          <p:cNvPr id="3" name="Picture 2" descr="A white silhouette of a couple of people&#10;&#10;Description automatically generated">
            <a:extLst>
              <a:ext uri="{FF2B5EF4-FFF2-40B4-BE49-F238E27FC236}">
                <a16:creationId xmlns:a16="http://schemas.microsoft.com/office/drawing/2014/main" id="{FF058AEB-91BF-0565-B9F1-A7597BA276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37" name="Google Shape;89;p1"/>
          <p:cNvSpPr txBox="1">
            <a:spLocks noGrp="1"/>
          </p:cNvSpPr>
          <p:nvPr>
            <p:ph type="ctrTitle"/>
          </p:nvPr>
        </p:nvSpPr>
        <p:spPr>
          <a:xfrm>
            <a:off x="608289" y="5410869"/>
            <a:ext cx="10353745" cy="1042005"/>
          </a:xfrm>
          <a:prstGeom prst="rect">
            <a:avLst/>
          </a:prstGeom>
        </p:spPr>
        <p:txBody>
          <a:bodyPr lIns="0" tIns="0" rIns="0" bIns="0" anchor="t">
            <a:noAutofit/>
          </a:bodyPr>
          <a:lstStyle/>
          <a:p>
            <a:pPr algn="l" defTabSz="521208">
              <a:lnSpc>
                <a:spcPct val="150000"/>
              </a:lnSpc>
              <a:defRPr sz="1026" i="1">
                <a:solidFill>
                  <a:srgbClr val="FFFFFF"/>
                </a:solidFill>
                <a:latin typeface="Georgia"/>
                <a:ea typeface="Georgia"/>
                <a:cs typeface="Georgia"/>
                <a:sym typeface="Georgia"/>
              </a:defRPr>
            </a:pPr>
            <a:r>
              <a:rPr sz="2000" dirty="0"/>
              <a:t>What are some differences in the tools and materials that each of these artists used? </a:t>
            </a:r>
            <a:br>
              <a:rPr sz="2000" dirty="0"/>
            </a:br>
            <a:r>
              <a:rPr sz="2000" dirty="0"/>
              <a:t>What do you think would be challenging about working with metal and wood?</a:t>
            </a:r>
            <a:br>
              <a:rPr sz="2000" dirty="0"/>
            </a:br>
            <a:br>
              <a:rPr sz="2000" dirty="0"/>
            </a:br>
            <a:br>
              <a:rPr sz="2000" dirty="0"/>
            </a:br>
            <a:endParaRPr sz="2000" dirty="0"/>
          </a:p>
        </p:txBody>
      </p:sp>
      <p:pic>
        <p:nvPicPr>
          <p:cNvPr id="139" name="Google Shape;114;p4"/>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8289" y="405125"/>
            <a:ext cx="5342731" cy="4039626"/>
          </a:xfrm>
          <a:prstGeom prst="rect">
            <a:avLst/>
          </a:prstGeom>
          <a:ln w="12700">
            <a:miter lim="400000"/>
          </a:ln>
        </p:spPr>
      </p:pic>
      <p:pic>
        <p:nvPicPr>
          <p:cNvPr id="140" name="Google Shape;112;p4"/>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83681" y="405126"/>
            <a:ext cx="2929499" cy="4039626"/>
          </a:xfrm>
          <a:prstGeom prst="rect">
            <a:avLst/>
          </a:prstGeom>
          <a:ln w="12700">
            <a:miter lim="400000"/>
          </a:ln>
        </p:spPr>
      </p:pic>
      <p:sp>
        <p:nvSpPr>
          <p:cNvPr id="2" name="Google Shape;91;p1">
            <a:extLst>
              <a:ext uri="{FF2B5EF4-FFF2-40B4-BE49-F238E27FC236}">
                <a16:creationId xmlns:a16="http://schemas.microsoft.com/office/drawing/2014/main" id="{7CB84D99-7C82-78DB-9C11-DDA535F37F62}"/>
              </a:ext>
            </a:extLst>
          </p:cNvPr>
          <p:cNvSpPr txBox="1"/>
          <p:nvPr/>
        </p:nvSpPr>
        <p:spPr>
          <a:xfrm>
            <a:off x="608289" y="4444751"/>
            <a:ext cx="500003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Eliot </a:t>
            </a:r>
            <a:r>
              <a:rPr lang="en-US" dirty="0" err="1"/>
              <a:t>Elisofon</a:t>
            </a:r>
            <a:r>
              <a:rPr lang="en-US" dirty="0"/>
              <a:t>, Chaim Gross working on “Acrobats Balancing,” 1938, photograph, 3</a:t>
            </a:r>
            <a:r>
              <a:rPr lang="en-US" spc="-150" dirty="0"/>
              <a:t> </a:t>
            </a:r>
            <a:r>
              <a:rPr lang="en-US" dirty="0"/>
              <a:t>⅛ × 4</a:t>
            </a:r>
            <a:r>
              <a:rPr lang="en-US" spc="-150" dirty="0"/>
              <a:t> </a:t>
            </a:r>
            <a:r>
              <a:rPr lang="en-US" dirty="0"/>
              <a:t>¹⁄</a:t>
            </a:r>
            <a:r>
              <a:rPr lang="en-US" baseline="-10000" dirty="0"/>
              <a:t>16</a:t>
            </a:r>
            <a:r>
              <a:rPr lang="en-US" dirty="0"/>
              <a:t> inches</a:t>
            </a:r>
            <a:endParaRPr dirty="0"/>
          </a:p>
        </p:txBody>
      </p:sp>
      <p:sp>
        <p:nvSpPr>
          <p:cNvPr id="3" name="Google Shape;91;p1">
            <a:extLst>
              <a:ext uri="{FF2B5EF4-FFF2-40B4-BE49-F238E27FC236}">
                <a16:creationId xmlns:a16="http://schemas.microsoft.com/office/drawing/2014/main" id="{5421429B-6003-A20A-5A8C-222779D493AB}"/>
              </a:ext>
            </a:extLst>
          </p:cNvPr>
          <p:cNvSpPr txBox="1"/>
          <p:nvPr/>
        </p:nvSpPr>
        <p:spPr>
          <a:xfrm>
            <a:off x="6582369" y="4444751"/>
            <a:ext cx="5000032"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A woman welding, 1918, photograph</a:t>
            </a:r>
          </a:p>
        </p:txBody>
      </p:sp>
      <p:pic>
        <p:nvPicPr>
          <p:cNvPr id="5" name="Picture 4" descr="A white silhouette of a couple of people&#10;&#10;Description automatically generated">
            <a:extLst>
              <a:ext uri="{FF2B5EF4-FFF2-40B4-BE49-F238E27FC236}">
                <a16:creationId xmlns:a16="http://schemas.microsoft.com/office/drawing/2014/main" id="{C4F99385-7A29-0442-62DA-C9DFFBAD62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42" name="Google Shape;89;p1"/>
          <p:cNvSpPr txBox="1">
            <a:spLocks noGrp="1"/>
          </p:cNvSpPr>
          <p:nvPr>
            <p:ph type="ctrTitle"/>
          </p:nvPr>
        </p:nvSpPr>
        <p:spPr>
          <a:xfrm>
            <a:off x="1210045" y="6028425"/>
            <a:ext cx="6807601" cy="1154254"/>
          </a:xfrm>
          <a:prstGeom prst="rect">
            <a:avLst/>
          </a:prstGeom>
        </p:spPr>
        <p:txBody>
          <a:bodyPr lIns="0" tIns="0" rIns="0" bIns="0" anchor="t"/>
          <a:lstStyle/>
          <a:p>
            <a:pPr algn="l">
              <a:lnSpc>
                <a:spcPct val="150000"/>
              </a:lnSpc>
              <a:defRPr sz="2000" i="1">
                <a:solidFill>
                  <a:srgbClr val="FFFFFF"/>
                </a:solidFill>
                <a:latin typeface="Georgia"/>
                <a:ea typeface="Georgia"/>
                <a:cs typeface="Georgia"/>
                <a:sym typeface="Georgia"/>
              </a:defRPr>
            </a:pPr>
            <a:r>
              <a:rPr dirty="0"/>
              <a:t>What is similar and different about these two sculptures?</a:t>
            </a:r>
            <a:br>
              <a:rPr dirty="0"/>
            </a:br>
            <a:endParaRPr dirty="0"/>
          </a:p>
        </p:txBody>
      </p:sp>
      <p:pic>
        <p:nvPicPr>
          <p:cNvPr id="143" name="Google Shape;106;p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34388" y="473333"/>
            <a:ext cx="3388800" cy="4513196"/>
          </a:xfrm>
          <a:prstGeom prst="rect">
            <a:avLst/>
          </a:prstGeom>
          <a:ln w="12700">
            <a:miter lim="400000"/>
          </a:ln>
        </p:spPr>
      </p:pic>
      <p:pic>
        <p:nvPicPr>
          <p:cNvPr id="144" name="Google Shape;120;p5"/>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61541" y="473332"/>
            <a:ext cx="3703679" cy="4513197"/>
          </a:xfrm>
          <a:prstGeom prst="rect">
            <a:avLst/>
          </a:prstGeom>
          <a:ln w="12700">
            <a:miter lim="400000"/>
          </a:ln>
        </p:spPr>
      </p:pic>
      <p:sp>
        <p:nvSpPr>
          <p:cNvPr id="4" name="Google Shape;91;p1">
            <a:extLst>
              <a:ext uri="{FF2B5EF4-FFF2-40B4-BE49-F238E27FC236}">
                <a16:creationId xmlns:a16="http://schemas.microsoft.com/office/drawing/2014/main" id="{9F06443E-D410-6B24-E5F8-E0E70FA25E0B}"/>
              </a:ext>
            </a:extLst>
          </p:cNvPr>
          <p:cNvSpPr txBox="1"/>
          <p:nvPr/>
        </p:nvSpPr>
        <p:spPr>
          <a:xfrm>
            <a:off x="1210045" y="4986529"/>
            <a:ext cx="341314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a:t>
            </a:r>
            <a:endParaRPr dirty="0"/>
          </a:p>
        </p:txBody>
      </p:sp>
      <p:sp>
        <p:nvSpPr>
          <p:cNvPr id="5" name="Google Shape;91;p1">
            <a:extLst>
              <a:ext uri="{FF2B5EF4-FFF2-40B4-BE49-F238E27FC236}">
                <a16:creationId xmlns:a16="http://schemas.microsoft.com/office/drawing/2014/main" id="{2AFDF39B-FCC3-6672-10ED-17D6D4E2EA89}"/>
              </a:ext>
            </a:extLst>
          </p:cNvPr>
          <p:cNvSpPr txBox="1"/>
          <p:nvPr/>
        </p:nvSpPr>
        <p:spPr>
          <a:xfrm>
            <a:off x="6062461" y="4986529"/>
            <a:ext cx="397155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Ruth </a:t>
            </a:r>
            <a:r>
              <a:rPr lang="en-US" dirty="0" err="1"/>
              <a:t>Vodicka</a:t>
            </a:r>
            <a:r>
              <a:rPr lang="en-US" dirty="0"/>
              <a:t>, Untitled Abstract Head, 1955, bronze, 4 × 2</a:t>
            </a:r>
            <a:r>
              <a:rPr lang="en-US" spc="-150" dirty="0"/>
              <a:t> </a:t>
            </a:r>
            <a:r>
              <a:rPr lang="en-US" dirty="0"/>
              <a:t>½ × 2</a:t>
            </a:r>
            <a:r>
              <a:rPr lang="en-US" spc="-150" dirty="0"/>
              <a:t> </a:t>
            </a:r>
            <a:r>
              <a:rPr lang="en-US" dirty="0"/>
              <a:t>½ inches</a:t>
            </a:r>
            <a:endParaRPr dirty="0"/>
          </a:p>
        </p:txBody>
      </p:sp>
      <p:pic>
        <p:nvPicPr>
          <p:cNvPr id="3" name="Picture 2" descr="A white silhouette of a couple of people&#10;&#10;Description automatically generated">
            <a:extLst>
              <a:ext uri="{FF2B5EF4-FFF2-40B4-BE49-F238E27FC236}">
                <a16:creationId xmlns:a16="http://schemas.microsoft.com/office/drawing/2014/main" id="{AC3DAE7D-3FE1-98B4-6CAB-F6101811C2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46" name="Google Shape;89;p1"/>
          <p:cNvSpPr txBox="1">
            <a:spLocks noGrp="1"/>
          </p:cNvSpPr>
          <p:nvPr>
            <p:ph type="ctrTitle"/>
          </p:nvPr>
        </p:nvSpPr>
        <p:spPr>
          <a:xfrm>
            <a:off x="6095999" y="331302"/>
            <a:ext cx="4297005" cy="6231544"/>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sz="2000" dirty="0"/>
              <a:t>Take a few moments to look carefully at this sculpture. </a:t>
            </a:r>
            <a:br>
              <a:rPr sz="2000" dirty="0"/>
            </a:br>
            <a:br>
              <a:rPr sz="2000" dirty="0"/>
            </a:br>
            <a:r>
              <a:rPr sz="2000" dirty="0"/>
              <a:t>Discuss with the group:</a:t>
            </a:r>
            <a:br>
              <a:rPr sz="2000" dirty="0"/>
            </a:br>
            <a:br>
              <a:rPr sz="2000" dirty="0"/>
            </a:br>
            <a:r>
              <a:rPr sz="2000" i="1" dirty="0"/>
              <a:t>What do you notice about some of the different shapes within the sculpture? </a:t>
            </a:r>
            <a:br>
              <a:rPr sz="2000" i="1" dirty="0"/>
            </a:br>
            <a:r>
              <a:rPr sz="2000" i="1" dirty="0"/>
              <a:t> </a:t>
            </a:r>
            <a:br>
              <a:rPr sz="2000" i="1" dirty="0"/>
            </a:br>
            <a:r>
              <a:rPr sz="2000" i="1" dirty="0"/>
              <a:t> What do you think it’s made of? </a:t>
            </a:r>
            <a:br>
              <a:rPr sz="2000" i="1" dirty="0"/>
            </a:br>
            <a:br>
              <a:rPr sz="2000" i="1" dirty="0"/>
            </a:br>
            <a:r>
              <a:rPr sz="2000" i="1" dirty="0"/>
              <a:t> What do you see that tells you about that?</a:t>
            </a:r>
            <a:br>
              <a:rPr i="1" dirty="0"/>
            </a:br>
            <a:endParaRPr i="1" dirty="0"/>
          </a:p>
        </p:txBody>
      </p:sp>
      <p:pic>
        <p:nvPicPr>
          <p:cNvPr id="147" name="Google Shape;127;p6"/>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1263" y="455637"/>
            <a:ext cx="5090481" cy="5345430"/>
          </a:xfrm>
          <a:prstGeom prst="rect">
            <a:avLst/>
          </a:prstGeom>
          <a:ln w="12700">
            <a:miter lim="400000"/>
          </a:ln>
        </p:spPr>
      </p:pic>
      <p:sp>
        <p:nvSpPr>
          <p:cNvPr id="148" name="Google Shape;91;p1"/>
          <p:cNvSpPr txBox="1"/>
          <p:nvPr/>
        </p:nvSpPr>
        <p:spPr>
          <a:xfrm>
            <a:off x="481263" y="5792608"/>
            <a:ext cx="45310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Louise Nevelson, </a:t>
            </a:r>
            <a:r>
              <a:rPr lang="en-US" i="1" dirty="0"/>
              <a:t>Sky Cathedral</a:t>
            </a:r>
            <a:r>
              <a:rPr lang="en-US" dirty="0"/>
              <a:t>, 1958, painted wood, 135</a:t>
            </a:r>
            <a:r>
              <a:rPr lang="en-US" spc="-150" dirty="0"/>
              <a:t> </a:t>
            </a:r>
            <a:r>
              <a:rPr lang="en-US" dirty="0"/>
              <a:t>½ × 120</a:t>
            </a:r>
            <a:r>
              <a:rPr lang="en-US" spc="-150" dirty="0"/>
              <a:t> </a:t>
            </a:r>
            <a:r>
              <a:rPr lang="en-US" dirty="0"/>
              <a:t>¼ × 18 inches</a:t>
            </a:r>
            <a:endParaRPr dirty="0"/>
          </a:p>
        </p:txBody>
      </p:sp>
      <p:pic>
        <p:nvPicPr>
          <p:cNvPr id="3" name="Picture 2" descr="A white silhouette of a couple of people&#10;&#10;Description automatically generated">
            <a:extLst>
              <a:ext uri="{FF2B5EF4-FFF2-40B4-BE49-F238E27FC236}">
                <a16:creationId xmlns:a16="http://schemas.microsoft.com/office/drawing/2014/main" id="{B048FA33-AC56-BF6E-B9A6-4F7DC5C005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50" name="Google Shape;89;p1"/>
          <p:cNvSpPr txBox="1">
            <a:spLocks noGrp="1"/>
          </p:cNvSpPr>
          <p:nvPr>
            <p:ph type="ctrTitle"/>
          </p:nvPr>
        </p:nvSpPr>
        <p:spPr>
          <a:xfrm>
            <a:off x="755374" y="516833"/>
            <a:ext cx="4198591" cy="6146551"/>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sz="2000" dirty="0"/>
              <a:t>Louise Nevelson, who studied art with Chaim Gross, made this sculpture out of scrap pieces of wood she found, such as chair legs, parts of furniture, and building materials. She assembled them and painted the entire sculpture black. This sculpture is taller than an adult!</a:t>
            </a:r>
            <a:br>
              <a:rPr dirty="0"/>
            </a:br>
            <a:br>
              <a:rPr dirty="0"/>
            </a:br>
            <a:br>
              <a:rPr dirty="0"/>
            </a:br>
            <a:endParaRPr dirty="0"/>
          </a:p>
        </p:txBody>
      </p:sp>
      <p:pic>
        <p:nvPicPr>
          <p:cNvPr id="151" name="Google Shape;136;p7"/>
          <p:cNvPicPr>
            <a:picLocks noChangeAspect="1"/>
          </p:cNvPicPr>
          <p:nvPr/>
        </p:nvPicPr>
        <p:blipFill rotWithShape="1">
          <a:blip r:embed="rId2" cstate="print">
            <a:extLst>
              <a:ext uri="{28A0092B-C50C-407E-A947-70E740481C1C}">
                <a14:useLocalDpi xmlns:a14="http://schemas.microsoft.com/office/drawing/2010/main"/>
              </a:ext>
            </a:extLst>
          </a:blip>
          <a:srcRect l="-18" t="-31" b="-31"/>
          <a:stretch/>
        </p:blipFill>
        <p:spPr>
          <a:xfrm>
            <a:off x="5505691" y="372681"/>
            <a:ext cx="4389120" cy="5678424"/>
          </a:xfrm>
          <a:prstGeom prst="rect">
            <a:avLst/>
          </a:prstGeom>
          <a:ln w="12700">
            <a:miter lim="400000"/>
          </a:ln>
        </p:spPr>
      </p:pic>
      <p:sp>
        <p:nvSpPr>
          <p:cNvPr id="152" name="Google Shape;91;p1"/>
          <p:cNvSpPr txBox="1"/>
          <p:nvPr/>
        </p:nvSpPr>
        <p:spPr>
          <a:xfrm>
            <a:off x="5506474" y="6059477"/>
            <a:ext cx="4392852" cy="40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Photograph of Louise Nevelson, 1973</a:t>
            </a:r>
            <a:endParaRPr dirty="0"/>
          </a:p>
          <a:p>
            <a:pPr>
              <a:defRPr>
                <a:solidFill>
                  <a:srgbClr val="FFFFFF"/>
                </a:solidFill>
                <a:latin typeface="+mj-lt"/>
                <a:ea typeface="+mj-ea"/>
                <a:cs typeface="+mj-cs"/>
                <a:sym typeface="Arial"/>
              </a:defRPr>
            </a:pPr>
            <a:endParaRPr dirty="0"/>
          </a:p>
        </p:txBody>
      </p:sp>
      <p:pic>
        <p:nvPicPr>
          <p:cNvPr id="3" name="Picture 2" descr="A white silhouette of a couple of people&#10;&#10;Description automatically generated">
            <a:extLst>
              <a:ext uri="{FF2B5EF4-FFF2-40B4-BE49-F238E27FC236}">
                <a16:creationId xmlns:a16="http://schemas.microsoft.com/office/drawing/2014/main" id="{2E21EF52-408A-B54A-A380-09D6833707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54" name="Google Shape;89;p1"/>
          <p:cNvSpPr txBox="1">
            <a:spLocks noGrp="1"/>
          </p:cNvSpPr>
          <p:nvPr>
            <p:ph type="ctrTitle"/>
          </p:nvPr>
        </p:nvSpPr>
        <p:spPr>
          <a:xfrm>
            <a:off x="6095999" y="331302"/>
            <a:ext cx="5287619" cy="6146551"/>
          </a:xfrm>
          <a:prstGeom prst="rect">
            <a:avLst/>
          </a:prstGeom>
        </p:spPr>
        <p:txBody>
          <a:bodyPr lIns="0" tIns="0" rIns="0" bIns="0" anchor="t"/>
          <a:lstStyle/>
          <a:p>
            <a:pPr algn="l">
              <a:lnSpc>
                <a:spcPct val="150000"/>
              </a:lnSpc>
              <a:defRPr sz="1800" i="1">
                <a:solidFill>
                  <a:srgbClr val="FFFFFF"/>
                </a:solidFill>
                <a:latin typeface="Georgia"/>
                <a:ea typeface="Georgia"/>
                <a:cs typeface="Georgia"/>
                <a:sym typeface="Georgia"/>
              </a:defRPr>
            </a:pPr>
            <a:r>
              <a:rPr sz="2000" dirty="0"/>
              <a:t>What do you notice about how she arranged the pieces of wood?</a:t>
            </a:r>
            <a:br>
              <a:rPr sz="2000" dirty="0"/>
            </a:br>
            <a:br>
              <a:rPr sz="2000" dirty="0"/>
            </a:br>
            <a:r>
              <a:rPr sz="2000" dirty="0"/>
              <a:t>What is similar and different about how Nevelson and Gross worked with wood in their art?</a:t>
            </a:r>
            <a:br>
              <a:rPr dirty="0"/>
            </a:br>
            <a:endParaRPr dirty="0"/>
          </a:p>
        </p:txBody>
      </p:sp>
      <p:pic>
        <p:nvPicPr>
          <p:cNvPr id="155" name="Google Shape;127;p6"/>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1263" y="437426"/>
            <a:ext cx="5053905" cy="5307022"/>
          </a:xfrm>
          <a:prstGeom prst="rect">
            <a:avLst/>
          </a:prstGeom>
          <a:ln w="12700">
            <a:miter lim="400000"/>
          </a:ln>
        </p:spPr>
      </p:pic>
      <p:sp>
        <p:nvSpPr>
          <p:cNvPr id="2" name="Google Shape;91;p1">
            <a:extLst>
              <a:ext uri="{FF2B5EF4-FFF2-40B4-BE49-F238E27FC236}">
                <a16:creationId xmlns:a16="http://schemas.microsoft.com/office/drawing/2014/main" id="{BBE58791-B78A-A0D2-AF22-F14D0ECBE199}"/>
              </a:ext>
            </a:extLst>
          </p:cNvPr>
          <p:cNvSpPr txBox="1"/>
          <p:nvPr/>
        </p:nvSpPr>
        <p:spPr>
          <a:xfrm>
            <a:off x="481263" y="5744448"/>
            <a:ext cx="45310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Louise Nevelson, </a:t>
            </a:r>
            <a:r>
              <a:rPr lang="en-US" i="1" dirty="0"/>
              <a:t>Sky Cathedral</a:t>
            </a:r>
            <a:r>
              <a:rPr lang="en-US" dirty="0"/>
              <a:t>, 1958, painted wood, 135</a:t>
            </a:r>
            <a:r>
              <a:rPr lang="en-US" spc="-150" dirty="0"/>
              <a:t> </a:t>
            </a:r>
            <a:r>
              <a:rPr lang="en-US" dirty="0"/>
              <a:t>½ × 120</a:t>
            </a:r>
            <a:r>
              <a:rPr lang="en-US" spc="-150" dirty="0"/>
              <a:t> </a:t>
            </a:r>
            <a:r>
              <a:rPr lang="en-US" dirty="0"/>
              <a:t>¼ × 18 inches</a:t>
            </a:r>
            <a:endParaRPr dirty="0"/>
          </a:p>
        </p:txBody>
      </p:sp>
      <p:pic>
        <p:nvPicPr>
          <p:cNvPr id="4" name="Picture 3" descr="A white silhouette of a couple of people&#10;&#10;Description automatically generated">
            <a:extLst>
              <a:ext uri="{FF2B5EF4-FFF2-40B4-BE49-F238E27FC236}">
                <a16:creationId xmlns:a16="http://schemas.microsoft.com/office/drawing/2014/main" id="{8E6BEF79-5EED-14E0-B90B-7F71E1D89F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58" name="Google Shape;89;p1"/>
          <p:cNvSpPr txBox="1">
            <a:spLocks noGrp="1"/>
          </p:cNvSpPr>
          <p:nvPr>
            <p:ph type="ctrTitle"/>
          </p:nvPr>
        </p:nvSpPr>
        <p:spPr>
          <a:xfrm>
            <a:off x="543340" y="427148"/>
            <a:ext cx="4595819" cy="6146551"/>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sz="2000" dirty="0"/>
              <a:t>Take a few moments to look carefully at this sculpture.</a:t>
            </a:r>
            <a:br>
              <a:rPr sz="2000" dirty="0"/>
            </a:br>
            <a:br>
              <a:rPr sz="2000" dirty="0"/>
            </a:br>
            <a:r>
              <a:rPr sz="2000" dirty="0"/>
              <a:t>Think about these questions and share your ideas with the group: </a:t>
            </a:r>
            <a:br>
              <a:rPr sz="2000" dirty="0"/>
            </a:br>
            <a:br>
              <a:rPr sz="2000" dirty="0"/>
            </a:br>
            <a:r>
              <a:rPr sz="2000" i="1" dirty="0"/>
              <a:t>What do you recognize?</a:t>
            </a:r>
            <a:br>
              <a:rPr sz="2000" i="1" dirty="0"/>
            </a:br>
            <a:br>
              <a:rPr sz="2000" i="1" dirty="0"/>
            </a:br>
            <a:r>
              <a:rPr sz="2000" i="1" dirty="0"/>
              <a:t>What is unfamiliar to you?</a:t>
            </a:r>
            <a:br>
              <a:rPr i="1" dirty="0"/>
            </a:br>
            <a:endParaRPr i="1" dirty="0"/>
          </a:p>
        </p:txBody>
      </p:sp>
      <p:sp>
        <p:nvSpPr>
          <p:cNvPr id="159" name="Google Shape;91;p1"/>
          <p:cNvSpPr txBox="1"/>
          <p:nvPr/>
        </p:nvSpPr>
        <p:spPr>
          <a:xfrm>
            <a:off x="5447818" y="5830828"/>
            <a:ext cx="469057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Gisela </a:t>
            </a:r>
            <a:r>
              <a:rPr lang="en-US" dirty="0" err="1"/>
              <a:t>Roessiger</a:t>
            </a:r>
            <a:r>
              <a:rPr lang="en-US" dirty="0"/>
              <a:t>, Untitled, 1978, mixed media collage in shadow box, 12 × 10 inches</a:t>
            </a:r>
            <a:endParaRPr dirty="0"/>
          </a:p>
        </p:txBody>
      </p:sp>
      <p:pic>
        <p:nvPicPr>
          <p:cNvPr id="160" name="Google Shape;142;p8"/>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47818" y="380841"/>
            <a:ext cx="4387272" cy="5422552"/>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7C16D8C8-B19B-EBD0-8CDA-4CE89BE61A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62" name="Google Shape;89;p1"/>
          <p:cNvSpPr txBox="1">
            <a:spLocks noGrp="1"/>
          </p:cNvSpPr>
          <p:nvPr>
            <p:ph type="ctrTitle"/>
          </p:nvPr>
        </p:nvSpPr>
        <p:spPr>
          <a:xfrm>
            <a:off x="5830956" y="427148"/>
            <a:ext cx="5507604" cy="6146551"/>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sz="2000" dirty="0"/>
              <a:t>Gisela </a:t>
            </a:r>
            <a:r>
              <a:rPr sz="2000" dirty="0" err="1"/>
              <a:t>Roessiger</a:t>
            </a:r>
            <a:r>
              <a:rPr sz="2000" dirty="0"/>
              <a:t> made this sculpture out of objects she found, including shells, stockings, hair, a glove, a sweetgum ball, and the tail of a horseshoe crab.</a:t>
            </a:r>
            <a:br>
              <a:rPr sz="2000" dirty="0"/>
            </a:br>
            <a:br>
              <a:rPr sz="2000" dirty="0"/>
            </a:br>
            <a:r>
              <a:rPr sz="2000" i="1" dirty="0"/>
              <a:t>What do these different objects remind you of?</a:t>
            </a:r>
            <a:br>
              <a:rPr sz="2000" i="1" dirty="0"/>
            </a:br>
            <a:br>
              <a:rPr sz="2000" i="1" dirty="0"/>
            </a:br>
            <a:r>
              <a:rPr sz="2000" i="1" dirty="0"/>
              <a:t>What do they have in common? </a:t>
            </a:r>
            <a:br>
              <a:rPr sz="2000" i="1" dirty="0"/>
            </a:br>
            <a:br>
              <a:rPr sz="2000" i="1" dirty="0"/>
            </a:br>
            <a:r>
              <a:rPr sz="2000" i="1" dirty="0"/>
              <a:t>What story could they tell?</a:t>
            </a:r>
            <a:br>
              <a:rPr i="1" dirty="0"/>
            </a:br>
            <a:endParaRPr i="1" dirty="0"/>
          </a:p>
        </p:txBody>
      </p:sp>
      <p:pic>
        <p:nvPicPr>
          <p:cNvPr id="164" name="Google Shape;142;p8"/>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3338" y="380839"/>
            <a:ext cx="4504150" cy="5567011"/>
          </a:xfrm>
          <a:prstGeom prst="rect">
            <a:avLst/>
          </a:prstGeom>
          <a:ln w="12700">
            <a:miter lim="400000"/>
          </a:ln>
        </p:spPr>
      </p:pic>
      <p:sp>
        <p:nvSpPr>
          <p:cNvPr id="2" name="Google Shape;91;p1">
            <a:extLst>
              <a:ext uri="{FF2B5EF4-FFF2-40B4-BE49-F238E27FC236}">
                <a16:creationId xmlns:a16="http://schemas.microsoft.com/office/drawing/2014/main" id="{11D62ECE-3619-D260-7224-38A750F5FE5C}"/>
              </a:ext>
            </a:extLst>
          </p:cNvPr>
          <p:cNvSpPr txBox="1"/>
          <p:nvPr/>
        </p:nvSpPr>
        <p:spPr>
          <a:xfrm>
            <a:off x="545674" y="5963944"/>
            <a:ext cx="43677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Gisela </a:t>
            </a:r>
            <a:r>
              <a:rPr lang="en-US" dirty="0" err="1"/>
              <a:t>Roessiger</a:t>
            </a:r>
            <a:r>
              <a:rPr lang="en-US" dirty="0"/>
              <a:t>, Untitled, 1978, mixed media collage in shadow box, 12 × 10 inches</a:t>
            </a:r>
            <a:endParaRPr dirty="0"/>
          </a:p>
        </p:txBody>
      </p:sp>
      <p:pic>
        <p:nvPicPr>
          <p:cNvPr id="4" name="Picture 3" descr="A white silhouette of a couple of people&#10;&#10;Description automatically generated">
            <a:extLst>
              <a:ext uri="{FF2B5EF4-FFF2-40B4-BE49-F238E27FC236}">
                <a16:creationId xmlns:a16="http://schemas.microsoft.com/office/drawing/2014/main" id="{A1E873E2-7818-4E75-BCF4-B0A1BDBF80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66" name="Google Shape;89;p1"/>
          <p:cNvSpPr txBox="1">
            <a:spLocks noGrp="1"/>
          </p:cNvSpPr>
          <p:nvPr>
            <p:ph type="ctrTitle"/>
          </p:nvPr>
        </p:nvSpPr>
        <p:spPr>
          <a:xfrm>
            <a:off x="1143657" y="5617999"/>
            <a:ext cx="9154365" cy="1425266"/>
          </a:xfrm>
          <a:prstGeom prst="rect">
            <a:avLst/>
          </a:prstGeom>
        </p:spPr>
        <p:txBody>
          <a:bodyPr lIns="0" tIns="0" rIns="0" bIns="0" anchor="t">
            <a:normAutofit fontScale="90000"/>
          </a:bodyPr>
          <a:lstStyle/>
          <a:p>
            <a:pPr algn="l" defTabSz="667512">
              <a:lnSpc>
                <a:spcPct val="150000"/>
              </a:lnSpc>
              <a:defRPr sz="1460">
                <a:solidFill>
                  <a:srgbClr val="FFFFFF"/>
                </a:solidFill>
                <a:latin typeface="Georgia"/>
                <a:ea typeface="Georgia"/>
                <a:cs typeface="Georgia"/>
                <a:sym typeface="Georgia"/>
              </a:defRPr>
            </a:pPr>
            <a:r>
              <a:rPr sz="2200" dirty="0"/>
              <a:t>Both of these artists used objects they found to create works of art. </a:t>
            </a:r>
            <a:br>
              <a:rPr sz="2200" dirty="0"/>
            </a:br>
            <a:r>
              <a:rPr sz="2200" i="1" dirty="0"/>
              <a:t>What is similar and different about how they created their sculptures? </a:t>
            </a:r>
            <a:br>
              <a:rPr i="1" dirty="0"/>
            </a:br>
            <a:br>
              <a:rPr i="1" dirty="0"/>
            </a:br>
            <a:br>
              <a:rPr i="1" dirty="0"/>
            </a:br>
            <a:endParaRPr i="1" dirty="0"/>
          </a:p>
        </p:txBody>
      </p:sp>
      <p:pic>
        <p:nvPicPr>
          <p:cNvPr id="167" name="Google Shape;148;p9"/>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096000" y="406809"/>
            <a:ext cx="3317433" cy="4100260"/>
          </a:xfrm>
          <a:prstGeom prst="rect">
            <a:avLst/>
          </a:prstGeom>
          <a:ln w="12700">
            <a:miter lim="400000"/>
          </a:ln>
        </p:spPr>
      </p:pic>
      <p:pic>
        <p:nvPicPr>
          <p:cNvPr id="168" name="Google Shape;149;p9"/>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09969" y="406809"/>
            <a:ext cx="3887830" cy="4082545"/>
          </a:xfrm>
          <a:prstGeom prst="rect">
            <a:avLst/>
          </a:prstGeom>
          <a:ln w="12700">
            <a:miter lim="400000"/>
          </a:ln>
        </p:spPr>
      </p:pic>
      <p:sp>
        <p:nvSpPr>
          <p:cNvPr id="2" name="Google Shape;91;p1">
            <a:extLst>
              <a:ext uri="{FF2B5EF4-FFF2-40B4-BE49-F238E27FC236}">
                <a16:creationId xmlns:a16="http://schemas.microsoft.com/office/drawing/2014/main" id="{7CAD1190-2EBE-05A3-0FC2-BD0F0A0E7AC5}"/>
              </a:ext>
            </a:extLst>
          </p:cNvPr>
          <p:cNvSpPr txBox="1"/>
          <p:nvPr/>
        </p:nvSpPr>
        <p:spPr>
          <a:xfrm>
            <a:off x="6096000" y="4507069"/>
            <a:ext cx="376311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Gisela </a:t>
            </a:r>
            <a:r>
              <a:rPr lang="en-US" dirty="0" err="1"/>
              <a:t>Roessiger</a:t>
            </a:r>
            <a:r>
              <a:rPr lang="en-US" dirty="0"/>
              <a:t>, Untitled, 1978, mixed media collage in shadow box, 12 × 10 inches</a:t>
            </a:r>
            <a:endParaRPr dirty="0"/>
          </a:p>
        </p:txBody>
      </p:sp>
      <p:sp>
        <p:nvSpPr>
          <p:cNvPr id="3" name="Google Shape;91;p1">
            <a:extLst>
              <a:ext uri="{FF2B5EF4-FFF2-40B4-BE49-F238E27FC236}">
                <a16:creationId xmlns:a16="http://schemas.microsoft.com/office/drawing/2014/main" id="{30CFED46-58F2-EF81-025A-6D0D10379236}"/>
              </a:ext>
            </a:extLst>
          </p:cNvPr>
          <p:cNvSpPr txBox="1"/>
          <p:nvPr/>
        </p:nvSpPr>
        <p:spPr>
          <a:xfrm>
            <a:off x="1109969" y="4507069"/>
            <a:ext cx="411618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Louise Nevelson, </a:t>
            </a:r>
            <a:r>
              <a:rPr lang="en-US" i="1" dirty="0"/>
              <a:t>Sky Cathedral</a:t>
            </a:r>
            <a:r>
              <a:rPr lang="en-US" dirty="0"/>
              <a:t>, 1958, painted wood, 135</a:t>
            </a:r>
            <a:r>
              <a:rPr lang="en-US" spc="-150" dirty="0"/>
              <a:t> </a:t>
            </a:r>
            <a:r>
              <a:rPr lang="en-US" dirty="0"/>
              <a:t>½ × 120</a:t>
            </a:r>
            <a:r>
              <a:rPr lang="en-US" spc="-150" dirty="0"/>
              <a:t> </a:t>
            </a:r>
            <a:r>
              <a:rPr lang="en-US" dirty="0"/>
              <a:t>¼ × 18 inches</a:t>
            </a:r>
            <a:endParaRPr dirty="0"/>
          </a:p>
        </p:txBody>
      </p:sp>
      <p:pic>
        <p:nvPicPr>
          <p:cNvPr id="5" name="Picture 4" descr="A white silhouette of a couple of people&#10;&#10;Description automatically generated">
            <a:extLst>
              <a:ext uri="{FF2B5EF4-FFF2-40B4-BE49-F238E27FC236}">
                <a16:creationId xmlns:a16="http://schemas.microsoft.com/office/drawing/2014/main" id="{E384ABD0-74E2-4BD4-5764-46094945DC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70" name="Google Shape;89;p1"/>
          <p:cNvSpPr txBox="1">
            <a:spLocks noGrp="1"/>
          </p:cNvSpPr>
          <p:nvPr>
            <p:ph type="ctrTitle"/>
          </p:nvPr>
        </p:nvSpPr>
        <p:spPr>
          <a:xfrm>
            <a:off x="7729556" y="446462"/>
            <a:ext cx="2934604" cy="5884888"/>
          </a:xfrm>
          <a:prstGeom prst="rect">
            <a:avLst/>
          </a:prstGeom>
        </p:spPr>
        <p:txBody>
          <a:bodyPr lIns="0" tIns="0" rIns="0" bIns="0" anchor="t">
            <a:noAutofit/>
          </a:bodyPr>
          <a:lstStyle/>
          <a:p>
            <a:pPr algn="l" defTabSz="722376">
              <a:lnSpc>
                <a:spcPct val="150000"/>
              </a:lnSpc>
              <a:defRPr sz="1580">
                <a:solidFill>
                  <a:srgbClr val="FFFFFF"/>
                </a:solidFill>
                <a:latin typeface="Georgia"/>
                <a:ea typeface="Georgia"/>
                <a:cs typeface="Georgia"/>
                <a:sym typeface="Georgia"/>
              </a:defRPr>
            </a:pPr>
            <a:r>
              <a:rPr sz="2000" dirty="0"/>
              <a:t>Artists can use different materials, styles, and techniques to create sculptures. There is no wrong way to make art! Every artist is unique and expresses themselves in a different way. </a:t>
            </a:r>
            <a:br>
              <a:rPr sz="2000" dirty="0"/>
            </a:br>
            <a:br>
              <a:rPr sz="2000" dirty="0"/>
            </a:br>
            <a:r>
              <a:rPr sz="2000" i="1" dirty="0"/>
              <a:t>How would you like to make art? What ideas would you like to share?</a:t>
            </a:r>
            <a:br>
              <a:rPr sz="2000" i="1" dirty="0"/>
            </a:br>
            <a:br>
              <a:rPr sz="2000" i="1" dirty="0"/>
            </a:br>
            <a:br>
              <a:rPr sz="2000" i="1" dirty="0"/>
            </a:br>
            <a:endParaRPr sz="2000" i="1" dirty="0"/>
          </a:p>
        </p:txBody>
      </p:sp>
      <p:pic>
        <p:nvPicPr>
          <p:cNvPr id="171" name="Google Shape;148;p9"/>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88253" y="3867638"/>
            <a:ext cx="2287916" cy="2827803"/>
          </a:xfrm>
          <a:prstGeom prst="rect">
            <a:avLst/>
          </a:prstGeom>
          <a:ln w="12700">
            <a:miter lim="400000"/>
          </a:ln>
        </p:spPr>
      </p:pic>
      <p:pic>
        <p:nvPicPr>
          <p:cNvPr id="172" name="Google Shape;149;p9"/>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60036" y="540756"/>
            <a:ext cx="3982271" cy="4181716"/>
          </a:xfrm>
          <a:prstGeom prst="rect">
            <a:avLst/>
          </a:prstGeom>
          <a:ln w="12700">
            <a:miter lim="400000"/>
          </a:ln>
        </p:spPr>
      </p:pic>
      <p:pic>
        <p:nvPicPr>
          <p:cNvPr id="4" name="Picture 3" descr="A white silhouette of a couple of people&#10;&#10;Description automatically generated">
            <a:extLst>
              <a:ext uri="{FF2B5EF4-FFF2-40B4-BE49-F238E27FC236}">
                <a16:creationId xmlns:a16="http://schemas.microsoft.com/office/drawing/2014/main" id="{D43C7CFF-F1EA-51CB-43E3-1BB7D7B65D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5" name="Picture 4" descr="A small metal object on a wooden surface&#10;&#10;Description automatically generated">
            <a:extLst>
              <a:ext uri="{FF2B5EF4-FFF2-40B4-BE49-F238E27FC236}">
                <a16:creationId xmlns:a16="http://schemas.microsoft.com/office/drawing/2014/main" id="{838BFDC5-4AB2-3063-B1DB-C1ECB03EE6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266" y="2304562"/>
            <a:ext cx="1043721" cy="1371600"/>
          </a:xfrm>
          <a:prstGeom prst="rect">
            <a:avLst/>
          </a:prstGeom>
        </p:spPr>
      </p:pic>
      <p:pic>
        <p:nvPicPr>
          <p:cNvPr id="3" name="Picture 2" descr="A wooden sculpture of a person's face&#10;&#10;Description automatically generated">
            <a:extLst>
              <a:ext uri="{FF2B5EF4-FFF2-40B4-BE49-F238E27FC236}">
                <a16:creationId xmlns:a16="http://schemas.microsoft.com/office/drawing/2014/main" id="{7C229C45-4D28-D8CD-9958-81394C20F6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32844" y="299676"/>
            <a:ext cx="1792334" cy="2570309"/>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4" name="Google Shape;91;p1">
            <a:extLst>
              <a:ext uri="{FF2B5EF4-FFF2-40B4-BE49-F238E27FC236}">
                <a16:creationId xmlns:a16="http://schemas.microsoft.com/office/drawing/2014/main" id="{FD23F1C7-221B-FEBC-35FB-266669626683}"/>
              </a:ext>
            </a:extLst>
          </p:cNvPr>
          <p:cNvSpPr txBox="1"/>
          <p:nvPr/>
        </p:nvSpPr>
        <p:spPr>
          <a:xfrm>
            <a:off x="647424" y="706647"/>
            <a:ext cx="5431536" cy="4955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r>
              <a:rPr lang="en-US" dirty="0"/>
              <a:t>Image Credits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Ruth </a:t>
            </a:r>
            <a:r>
              <a:rPr lang="en-US" dirty="0" err="1"/>
              <a:t>Vodicka</a:t>
            </a:r>
            <a:r>
              <a:rPr lang="en-US" dirty="0"/>
              <a:t>, Untitled Abstract Head, 1955, bronze, 4 × 2</a:t>
            </a:r>
            <a:r>
              <a:rPr lang="en-US" spc="-150" dirty="0"/>
              <a:t> </a:t>
            </a:r>
            <a:r>
              <a:rPr lang="en-US" dirty="0"/>
              <a:t>½ × 2</a:t>
            </a:r>
            <a:r>
              <a:rPr lang="en-US" spc="-150" dirty="0"/>
              <a:t> </a:t>
            </a:r>
            <a:r>
              <a:rPr lang="en-US" dirty="0"/>
              <a:t>½ inches. © artist's estate.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"Eliot </a:t>
            </a:r>
            <a:r>
              <a:rPr lang="en-US" dirty="0" err="1"/>
              <a:t>Elisofon</a:t>
            </a:r>
            <a:r>
              <a:rPr lang="en-US" dirty="0"/>
              <a:t>, Chaim Gross working on “Acrobats Balancing,” 1938, photograph, 3</a:t>
            </a:r>
            <a:r>
              <a:rPr lang="en-US" spc="-150" dirty="0"/>
              <a:t> </a:t>
            </a:r>
            <a:r>
              <a:rPr lang="en-US" dirty="0"/>
              <a:t>⅛ × 4 </a:t>
            </a:r>
            <a:r>
              <a:rPr lang="en-US" spc="-150" dirty="0"/>
              <a:t>¹⁄</a:t>
            </a:r>
            <a:r>
              <a:rPr lang="en-US" spc="-150" baseline="-10000" dirty="0"/>
              <a:t>16</a:t>
            </a:r>
            <a:r>
              <a:rPr lang="en-US" dirty="0"/>
              <a:t> inches.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A woman welding, 1918, photograph. National Archives and Records Administration.</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Louise Nevelson, </a:t>
            </a:r>
            <a:r>
              <a:rPr lang="en-US" i="1" dirty="0"/>
              <a:t>Sky Cathedral</a:t>
            </a:r>
            <a:r>
              <a:rPr lang="en-US" dirty="0"/>
              <a:t>, 1958, painted wood, 135</a:t>
            </a:r>
            <a:r>
              <a:rPr lang="en-US" spc="-150" dirty="0"/>
              <a:t> </a:t>
            </a:r>
            <a:r>
              <a:rPr lang="en-US" dirty="0"/>
              <a:t>½ × 120</a:t>
            </a:r>
            <a:r>
              <a:rPr lang="en-US" spc="-150" dirty="0"/>
              <a:t> </a:t>
            </a:r>
            <a:r>
              <a:rPr lang="en-US" dirty="0"/>
              <a:t>¼ × 18 inches. Digital Image © The Museum of Modern Art/Licensed by SCALA / Art Resource, NY © 2024 Estate of Louise Nevelson / Artists Rights Society (ARS),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Louise Nevelson, 1973, photograph. Photo credit: Pace Gallery. Archives of the Renee &amp; Chaim Gross Foundation, New York.</a:t>
            </a:r>
          </a:p>
          <a:p>
            <a:pPr>
              <a:defRPr>
                <a:solidFill>
                  <a:srgbClr val="FFFFFF"/>
                </a:solidFill>
                <a:latin typeface="+mn-lt"/>
                <a:ea typeface="+mn-ea"/>
                <a:cs typeface="+mn-cs"/>
                <a:sym typeface="Arial"/>
              </a:defRPr>
            </a:pPr>
            <a:endParaRPr lang="en-US" dirty="0"/>
          </a:p>
        </p:txBody>
      </p:sp>
      <p:sp>
        <p:nvSpPr>
          <p:cNvPr id="5" name="Google Shape;91;p1">
            <a:extLst>
              <a:ext uri="{FF2B5EF4-FFF2-40B4-BE49-F238E27FC236}">
                <a16:creationId xmlns:a16="http://schemas.microsoft.com/office/drawing/2014/main" id="{5C08B9A7-3D36-383F-84A3-58F488957042}"/>
              </a:ext>
            </a:extLst>
          </p:cNvPr>
          <p:cNvSpPr txBox="1"/>
          <p:nvPr/>
        </p:nvSpPr>
        <p:spPr>
          <a:xfrm>
            <a:off x="6434766" y="706647"/>
            <a:ext cx="5431536"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r>
              <a:rPr lang="en-US" dirty="0"/>
              <a:t>Gisela </a:t>
            </a:r>
            <a:r>
              <a:rPr lang="en-US" dirty="0" err="1"/>
              <a:t>Roessiger</a:t>
            </a:r>
            <a:r>
              <a:rPr lang="en-US" dirty="0"/>
              <a:t>, Untitled, 1978, mixed media collage in shadow </a:t>
            </a:r>
          </a:p>
          <a:p>
            <a:pPr>
              <a:defRPr>
                <a:solidFill>
                  <a:srgbClr val="FFFFFF"/>
                </a:solidFill>
                <a:latin typeface="+mn-lt"/>
                <a:ea typeface="+mn-ea"/>
                <a:cs typeface="+mn-cs"/>
                <a:sym typeface="Arial"/>
              </a:defRPr>
            </a:pPr>
            <a:r>
              <a:rPr lang="en-US" dirty="0"/>
              <a:t>box, 12 × 10 inches. Renee &amp; Chaim Gross Foundation, New York. © artist or artist's estate.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pic>
        <p:nvPicPr>
          <p:cNvPr id="3" name="Picture 2" descr="A white silhouette of a couple of people&#10;&#10;Description automatically generated">
            <a:extLst>
              <a:ext uri="{FF2B5EF4-FFF2-40B4-BE49-F238E27FC236}">
                <a16:creationId xmlns:a16="http://schemas.microsoft.com/office/drawing/2014/main" id="{130E7665-2FB0-4897-02F5-0DD330916E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12461259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06" name="Google Shape;84;g28513a080f6_1_9"/>
          <p:cNvSpPr txBox="1">
            <a:spLocks noGrp="1"/>
          </p:cNvSpPr>
          <p:nvPr>
            <p:ph type="subTitle" idx="1"/>
          </p:nvPr>
        </p:nvSpPr>
        <p:spPr>
          <a:xfrm>
            <a:off x="2460651" y="1233977"/>
            <a:ext cx="7700989" cy="5181571"/>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This slideshow presents four sculptures that vary in their size, material, and subject matter.</a:t>
            </a:r>
          </a:p>
        </p:txBody>
      </p:sp>
      <p:pic>
        <p:nvPicPr>
          <p:cNvPr id="3" name="Picture 2" descr="A white silhouette of a couple of people&#10;&#10;Description automatically generated">
            <a:extLst>
              <a:ext uri="{FF2B5EF4-FFF2-40B4-BE49-F238E27FC236}">
                <a16:creationId xmlns:a16="http://schemas.microsoft.com/office/drawing/2014/main" id="{ABF3393F-2E25-6CD7-21CF-D56998055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Google Shape;91;p1">
            <a:extLst>
              <a:ext uri="{FF2B5EF4-FFF2-40B4-BE49-F238E27FC236}">
                <a16:creationId xmlns:a16="http://schemas.microsoft.com/office/drawing/2014/main" id="{FD23F1C7-221B-FEBC-35FB-266669626683}"/>
              </a:ext>
            </a:extLst>
          </p:cNvPr>
          <p:cNvSpPr txBox="1"/>
          <p:nvPr/>
        </p:nvSpPr>
        <p:spPr>
          <a:xfrm>
            <a:off x="647424" y="706647"/>
            <a:ext cx="5431536" cy="4955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First established in 1974 with donations from over two dozen close friends and supporters of American artist Chaim Gross (1902-91), the Renee &amp; Chaim Gross Foundation was incorporated as a 501(c)(3) not-for-profit organization in 1989. The Foundation is located in the couple's historic Greenwich Village townhouse and the artist’s studio space at 526 LaGuardia Place.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The Foundation stewards an extensive </a:t>
            </a:r>
            <a:r>
              <a:rPr lang="en-US" dirty="0">
                <a:solidFill>
                  <a:srgbClr val="FFFF00"/>
                </a:solidFill>
                <a:hlinkClick r:id="rId2">
                  <a:extLst>
                    <a:ext uri="{A12FA001-AC4F-418D-AE19-62706E023703}">
                      <ahyp:hlinkClr xmlns:ahyp="http://schemas.microsoft.com/office/drawing/2018/hyperlinkcolor" val="tx"/>
                    </a:ext>
                  </a:extLst>
                </a:hlinkClick>
              </a:rPr>
              <a:t>collection</a:t>
            </a:r>
            <a:r>
              <a:rPr lang="en-US" dirty="0"/>
              <a:t> of over 12,000 objects that includes Gross’s sculptures, drawings, and prints; a photographic archive; and their large personal collection of African, Oceanic, Pre-Columbian, American, and European art that remains installed in the townhouse as it was during their lifetimes.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Our mission is to further the legacy of Chaim Gross through high-quality research, exhibitions, and educational activities around our historic building and art collections for audiences in New York City and beyond.</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This project is generously supported by a grant from the Dorothy C. </a:t>
            </a:r>
            <a:r>
              <a:rPr lang="en-US" dirty="0" err="1"/>
              <a:t>Radgowski</a:t>
            </a:r>
            <a:r>
              <a:rPr lang="en-US" dirty="0"/>
              <a:t> Learning Through Women’s Achievement in the Arts Grant, a joint effort of Where Women Made History (WWMH), and Historic Artists’ Homes &amp;amp; Studios (HAHS), both programs of the National Trust for Historic Preservation.</a:t>
            </a:r>
          </a:p>
        </p:txBody>
      </p:sp>
      <p:pic>
        <p:nvPicPr>
          <p:cNvPr id="3" name="Picture 2" descr="A white silhouette of a couple of people&#10;&#10;Description automatically generated">
            <a:extLst>
              <a:ext uri="{FF2B5EF4-FFF2-40B4-BE49-F238E27FC236}">
                <a16:creationId xmlns:a16="http://schemas.microsoft.com/office/drawing/2014/main" id="{965DC1D6-79C8-A663-0181-D9F6A04439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8895043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08" name="Google Shape;84;g28513a080f6_1_9"/>
          <p:cNvSpPr txBox="1">
            <a:spLocks noGrp="1"/>
          </p:cNvSpPr>
          <p:nvPr>
            <p:ph type="subTitle" sz="half" idx="1"/>
          </p:nvPr>
        </p:nvSpPr>
        <p:spPr>
          <a:xfrm>
            <a:off x="2453278" y="1243795"/>
            <a:ext cx="7450264" cy="4370410"/>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Each slide has an image (or several) and some questions to encourage discussion about the different ways artists create sculptures.</a:t>
            </a:r>
          </a:p>
        </p:txBody>
      </p:sp>
      <p:pic>
        <p:nvPicPr>
          <p:cNvPr id="3" name="Picture 2" descr="A white silhouette of a couple of people&#10;&#10;Description automatically generated">
            <a:extLst>
              <a:ext uri="{FF2B5EF4-FFF2-40B4-BE49-F238E27FC236}">
                <a16:creationId xmlns:a16="http://schemas.microsoft.com/office/drawing/2014/main" id="{64708510-6A24-D16E-2F3C-8086977688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0" name="Google Shape;84;g28513a080f6_1_9"/>
          <p:cNvSpPr txBox="1">
            <a:spLocks noGrp="1"/>
          </p:cNvSpPr>
          <p:nvPr>
            <p:ph type="subTitle" sz="half" idx="1"/>
          </p:nvPr>
        </p:nvSpPr>
        <p:spPr>
          <a:xfrm>
            <a:off x="2459357" y="1225359"/>
            <a:ext cx="7273285" cy="4407282"/>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Look carefully at the images together. Read the questions, share ideas, and make observations.</a:t>
            </a:r>
          </a:p>
        </p:txBody>
      </p:sp>
      <p:pic>
        <p:nvPicPr>
          <p:cNvPr id="3" name="Picture 2" descr="A white silhouette of a couple of people&#10;&#10;Description automatically generated">
            <a:extLst>
              <a:ext uri="{FF2B5EF4-FFF2-40B4-BE49-F238E27FC236}">
                <a16:creationId xmlns:a16="http://schemas.microsoft.com/office/drawing/2014/main" id="{ECA3FFE1-7D50-C17E-47E7-D7DDF5E48D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12" name="Google Shape;89;p1"/>
          <p:cNvSpPr txBox="1">
            <a:spLocks noGrp="1"/>
          </p:cNvSpPr>
          <p:nvPr>
            <p:ph type="ctrTitle"/>
          </p:nvPr>
        </p:nvSpPr>
        <p:spPr>
          <a:xfrm>
            <a:off x="5929489" y="563532"/>
            <a:ext cx="5219273" cy="5880811"/>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Take a few moments to look carefully at this sculpture.</a:t>
            </a:r>
            <a:br>
              <a:rPr dirty="0"/>
            </a:br>
            <a:br>
              <a:rPr dirty="0"/>
            </a:br>
            <a:r>
              <a:rPr dirty="0"/>
              <a:t> Next, discuss as a group: </a:t>
            </a:r>
            <a:br>
              <a:rPr dirty="0"/>
            </a:br>
            <a:br>
              <a:rPr dirty="0"/>
            </a:br>
            <a:r>
              <a:rPr i="1" dirty="0"/>
              <a:t>What do you notice?</a:t>
            </a:r>
            <a:br>
              <a:rPr i="1" dirty="0"/>
            </a:br>
            <a:r>
              <a:rPr i="1" dirty="0"/>
              <a:t>What does its shape remind you of?</a:t>
            </a:r>
            <a:br>
              <a:rPr i="1" dirty="0"/>
            </a:br>
            <a:r>
              <a:rPr i="1" dirty="0"/>
              <a:t>What do you think it’s made of?</a:t>
            </a:r>
            <a:br>
              <a:rPr i="1" dirty="0"/>
            </a:br>
            <a:r>
              <a:rPr i="1" dirty="0"/>
              <a:t>What do you see that makes you say that?</a:t>
            </a:r>
            <a:br>
              <a:rPr i="1" dirty="0"/>
            </a:br>
            <a:endParaRPr i="1" dirty="0"/>
          </a:p>
        </p:txBody>
      </p:sp>
      <p:sp>
        <p:nvSpPr>
          <p:cNvPr id="113" name="Google Shape;91;p1"/>
          <p:cNvSpPr txBox="1"/>
          <p:nvPr/>
        </p:nvSpPr>
        <p:spPr>
          <a:xfrm>
            <a:off x="624084" y="5703230"/>
            <a:ext cx="419175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Ruth </a:t>
            </a:r>
            <a:r>
              <a:rPr lang="en-US" dirty="0" err="1"/>
              <a:t>Vodicka</a:t>
            </a:r>
            <a:r>
              <a:rPr lang="en-US" dirty="0"/>
              <a:t>, Untitled Abstract Head, 1955, bronze, 4 × 2</a:t>
            </a:r>
            <a:r>
              <a:rPr lang="en-US" spc="-150" dirty="0"/>
              <a:t> </a:t>
            </a:r>
            <a:r>
              <a:rPr lang="en-US" dirty="0"/>
              <a:t>½ × 2</a:t>
            </a:r>
            <a:r>
              <a:rPr lang="en-US" spc="-150" dirty="0"/>
              <a:t> </a:t>
            </a:r>
            <a:r>
              <a:rPr lang="en-US" dirty="0"/>
              <a:t>½ inches</a:t>
            </a:r>
          </a:p>
        </p:txBody>
      </p:sp>
      <p:pic>
        <p:nvPicPr>
          <p:cNvPr id="114" name="Google Shape;90;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24084" y="482104"/>
            <a:ext cx="4305694" cy="5221128"/>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294C538D-F21C-E547-FBC8-86DAAFD356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16" name="Google Shape;89;p1"/>
          <p:cNvSpPr txBox="1">
            <a:spLocks noGrp="1"/>
          </p:cNvSpPr>
          <p:nvPr>
            <p:ph type="ctrTitle"/>
          </p:nvPr>
        </p:nvSpPr>
        <p:spPr>
          <a:xfrm>
            <a:off x="626791" y="601263"/>
            <a:ext cx="4462044" cy="5089783"/>
          </a:xfrm>
          <a:prstGeom prst="rect">
            <a:avLst/>
          </a:prstGeom>
        </p:spPr>
        <p:txBody>
          <a:bodyPr lIns="0" tIns="0" rIns="0" bIns="0" anchor="t">
            <a:noAutofit/>
          </a:bodyPr>
          <a:lstStyle/>
          <a:p>
            <a:pPr algn="l">
              <a:lnSpc>
                <a:spcPct val="150000"/>
              </a:lnSpc>
              <a:defRPr sz="1800">
                <a:solidFill>
                  <a:srgbClr val="FFFFFF"/>
                </a:solidFill>
                <a:latin typeface="Georgia"/>
                <a:ea typeface="Georgia"/>
                <a:cs typeface="Georgia"/>
                <a:sym typeface="Georgia"/>
              </a:defRPr>
            </a:pPr>
            <a:r>
              <a:rPr sz="2000" dirty="0"/>
              <a:t>Ruth </a:t>
            </a:r>
            <a:r>
              <a:rPr sz="2000" dirty="0" err="1"/>
              <a:t>Vodicka</a:t>
            </a:r>
            <a:r>
              <a:rPr sz="2000" dirty="0"/>
              <a:t> made this sculpture out of bronze. Here is a picture </a:t>
            </a:r>
            <a:r>
              <a:rPr lang="en-US" sz="2000" dirty="0"/>
              <a:t>of a woman </a:t>
            </a:r>
            <a:r>
              <a:rPr sz="2000" dirty="0"/>
              <a:t>welding metal. </a:t>
            </a:r>
            <a:br>
              <a:rPr sz="2000" dirty="0"/>
            </a:br>
            <a:br>
              <a:rPr sz="2000" dirty="0"/>
            </a:br>
            <a:r>
              <a:rPr sz="2000" i="1" dirty="0"/>
              <a:t>What do you notice about this picture?  </a:t>
            </a:r>
            <a:br>
              <a:rPr lang="en-US" sz="2000" i="1" dirty="0"/>
            </a:br>
            <a:br>
              <a:rPr lang="en-US" sz="2000" i="1" dirty="0"/>
            </a:br>
            <a:r>
              <a:rPr lang="en-US" sz="2000" dirty="0">
                <a:solidFill>
                  <a:srgbClr val="FFFFFF"/>
                </a:solidFill>
                <a:latin typeface="Georgia"/>
                <a:ea typeface="Georgia"/>
                <a:cs typeface="Georgia"/>
                <a:sym typeface="Georgia"/>
              </a:rPr>
              <a:t>When welding, the artist is able to join pieces of metal together by heating it to a very high temperature.  </a:t>
            </a:r>
            <a:br>
              <a:rPr lang="en-US" sz="2000" dirty="0">
                <a:solidFill>
                  <a:srgbClr val="FFFFFF"/>
                </a:solidFill>
                <a:latin typeface="Georgia"/>
                <a:ea typeface="Georgia"/>
                <a:cs typeface="Georgia"/>
                <a:sym typeface="Georgia"/>
              </a:rPr>
            </a:br>
            <a:br>
              <a:rPr lang="en-US" sz="2000" dirty="0">
                <a:solidFill>
                  <a:srgbClr val="FFFFFF"/>
                </a:solidFill>
                <a:latin typeface="Georgia"/>
                <a:ea typeface="Georgia"/>
                <a:cs typeface="Georgia"/>
                <a:sym typeface="Georgia"/>
              </a:rPr>
            </a:br>
            <a:br>
              <a:rPr sz="2000" i="1" dirty="0"/>
            </a:br>
            <a:br>
              <a:rPr sz="2000" i="1" dirty="0"/>
            </a:br>
            <a:br>
              <a:rPr sz="2000" i="1" dirty="0"/>
            </a:br>
            <a:br>
              <a:rPr sz="2000" i="1" dirty="0"/>
            </a:br>
            <a:br>
              <a:rPr sz="2000" i="1" dirty="0"/>
            </a:br>
            <a:br>
              <a:rPr sz="2000" i="1" dirty="0"/>
            </a:br>
            <a:br>
              <a:rPr sz="2000" i="1" dirty="0"/>
            </a:br>
            <a:endParaRPr sz="2000" i="1" dirty="0"/>
          </a:p>
        </p:txBody>
      </p:sp>
      <p:sp>
        <p:nvSpPr>
          <p:cNvPr id="117" name="Google Shape;91;p1"/>
          <p:cNvSpPr txBox="1"/>
          <p:nvPr/>
        </p:nvSpPr>
        <p:spPr>
          <a:xfrm>
            <a:off x="6096000" y="5911492"/>
            <a:ext cx="413308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A woman welding, 1918, photograph</a:t>
            </a:r>
          </a:p>
        </p:txBody>
      </p:sp>
      <p:sp>
        <p:nvSpPr>
          <p:cNvPr id="2" name="Google Shape;89;p1">
            <a:extLst>
              <a:ext uri="{FF2B5EF4-FFF2-40B4-BE49-F238E27FC236}">
                <a16:creationId xmlns:a16="http://schemas.microsoft.com/office/drawing/2014/main" id="{33A342DA-2B38-AE11-00EE-9128028F7E58}"/>
              </a:ext>
            </a:extLst>
          </p:cNvPr>
          <p:cNvSpPr txBox="1">
            <a:spLocks/>
          </p:cNvSpPr>
          <p:nvPr/>
        </p:nvSpPr>
        <p:spPr>
          <a:xfrm>
            <a:off x="6832314" y="563532"/>
            <a:ext cx="4312764" cy="5880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a:lstStyle>
          <a:p>
            <a:pPr algn="l" hangingPunct="1">
              <a:lnSpc>
                <a:spcPct val="150000"/>
              </a:lnSpc>
              <a:defRPr sz="2000">
                <a:solidFill>
                  <a:srgbClr val="FFFFFF"/>
                </a:solidFill>
                <a:latin typeface="Georgia"/>
                <a:ea typeface="Georgia"/>
                <a:cs typeface="Georgia"/>
                <a:sym typeface="Georgia"/>
              </a:defRPr>
            </a:pPr>
            <a:endParaRPr lang="en-US" sz="2000" dirty="0">
              <a:solidFill>
                <a:srgbClr val="FFFFFF"/>
              </a:solidFill>
              <a:latin typeface="Georgia"/>
              <a:ea typeface="Georgia"/>
              <a:cs typeface="Georgia"/>
              <a:sym typeface="Georgia"/>
            </a:endParaRPr>
          </a:p>
        </p:txBody>
      </p:sp>
      <p:pic>
        <p:nvPicPr>
          <p:cNvPr id="3" name="Google Shape;97;p2">
            <a:extLst>
              <a:ext uri="{FF2B5EF4-FFF2-40B4-BE49-F238E27FC236}">
                <a16:creationId xmlns:a16="http://schemas.microsoft.com/office/drawing/2014/main" id="{5771BAAF-3788-231D-58B7-4812A5EF5F8C}"/>
              </a:ext>
            </a:extLst>
          </p:cNvPr>
          <p:cNvPicPr preferRelativeResize="0"/>
          <p:nvPr/>
        </p:nvPicPr>
        <p:blipFill>
          <a:blip r:embed="rId2" cstate="print">
            <a:extLst>
              <a:ext uri="{28A0092B-C50C-407E-A947-70E740481C1C}">
                <a14:useLocalDpi xmlns:a14="http://schemas.microsoft.com/office/drawing/2010/main"/>
              </a:ext>
            </a:extLst>
          </a:blip>
          <a:srcRect/>
          <a:stretch/>
        </p:blipFill>
        <p:spPr>
          <a:xfrm>
            <a:off x="6276678" y="692999"/>
            <a:ext cx="3771731" cy="5201019"/>
          </a:xfrm>
          <a:prstGeom prst="rect">
            <a:avLst/>
          </a:prstGeom>
          <a:noFill/>
          <a:ln>
            <a:noFill/>
          </a:ln>
        </p:spPr>
      </p:pic>
      <p:pic>
        <p:nvPicPr>
          <p:cNvPr id="5" name="Picture 4" descr="A white silhouette of a couple of people&#10;&#10;Description automatically generated">
            <a:extLst>
              <a:ext uri="{FF2B5EF4-FFF2-40B4-BE49-F238E27FC236}">
                <a16:creationId xmlns:a16="http://schemas.microsoft.com/office/drawing/2014/main" id="{6446B206-29BF-672D-D2B2-6A22ADED59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24" name="Google Shape;89;p1"/>
          <p:cNvSpPr txBox="1">
            <a:spLocks noGrp="1"/>
          </p:cNvSpPr>
          <p:nvPr>
            <p:ph type="ctrTitle"/>
          </p:nvPr>
        </p:nvSpPr>
        <p:spPr>
          <a:xfrm>
            <a:off x="626790" y="601263"/>
            <a:ext cx="4408505" cy="5089783"/>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sz="2000" dirty="0"/>
              <a:t>For this small sculpture (about the size of a fist), Ruth </a:t>
            </a:r>
            <a:r>
              <a:rPr sz="2000" dirty="0" err="1"/>
              <a:t>Vodicka</a:t>
            </a:r>
            <a:r>
              <a:rPr sz="2000" dirty="0"/>
              <a:t> was inspired by the shapes in a person’s head. </a:t>
            </a:r>
            <a:br>
              <a:rPr sz="2000" dirty="0"/>
            </a:br>
            <a:br>
              <a:rPr sz="2000" dirty="0"/>
            </a:br>
            <a:r>
              <a:rPr sz="2000" i="1" dirty="0"/>
              <a:t>What parts remind you of a head? </a:t>
            </a:r>
            <a:br>
              <a:rPr sz="2000" i="1" dirty="0"/>
            </a:br>
            <a:br>
              <a:rPr sz="2000" i="1" dirty="0"/>
            </a:br>
            <a:r>
              <a:rPr sz="2000" i="1" dirty="0"/>
              <a:t>How did she make it different than an actual head?</a:t>
            </a:r>
            <a:br>
              <a:rPr i="1" dirty="0"/>
            </a:br>
            <a:endParaRPr i="1" dirty="0"/>
          </a:p>
        </p:txBody>
      </p:sp>
      <p:pic>
        <p:nvPicPr>
          <p:cNvPr id="126" name="Google Shape;90;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98010" y="609793"/>
            <a:ext cx="3997039" cy="5252688"/>
          </a:xfrm>
          <a:prstGeom prst="rect">
            <a:avLst/>
          </a:prstGeom>
          <a:ln w="12700">
            <a:miter lim="400000"/>
          </a:ln>
        </p:spPr>
      </p:pic>
      <p:sp>
        <p:nvSpPr>
          <p:cNvPr id="2" name="Google Shape;91;p1">
            <a:extLst>
              <a:ext uri="{FF2B5EF4-FFF2-40B4-BE49-F238E27FC236}">
                <a16:creationId xmlns:a16="http://schemas.microsoft.com/office/drawing/2014/main" id="{968D5D91-1BF6-0C7F-2C90-F7FD3D28281B}"/>
              </a:ext>
            </a:extLst>
          </p:cNvPr>
          <p:cNvSpPr txBox="1"/>
          <p:nvPr/>
        </p:nvSpPr>
        <p:spPr>
          <a:xfrm>
            <a:off x="5883722" y="5852815"/>
            <a:ext cx="419175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Ruth </a:t>
            </a:r>
            <a:r>
              <a:rPr lang="en-US" dirty="0" err="1"/>
              <a:t>Vodicka</a:t>
            </a:r>
            <a:r>
              <a:rPr lang="en-US" dirty="0"/>
              <a:t>, Untitled Abstract Head, 1955, bronze, 4 × 2</a:t>
            </a:r>
            <a:r>
              <a:rPr lang="en-US" spc="-150" dirty="0"/>
              <a:t> </a:t>
            </a:r>
            <a:r>
              <a:rPr lang="en-US" dirty="0"/>
              <a:t>½ × 2</a:t>
            </a:r>
            <a:r>
              <a:rPr lang="en-US" spc="-150" dirty="0"/>
              <a:t> </a:t>
            </a:r>
            <a:r>
              <a:rPr lang="en-US" dirty="0"/>
              <a:t>½ inches</a:t>
            </a:r>
          </a:p>
        </p:txBody>
      </p:sp>
      <p:pic>
        <p:nvPicPr>
          <p:cNvPr id="4" name="Picture 3" descr="A white silhouette of a couple of people&#10;&#10;Description automatically generated">
            <a:extLst>
              <a:ext uri="{FF2B5EF4-FFF2-40B4-BE49-F238E27FC236}">
                <a16:creationId xmlns:a16="http://schemas.microsoft.com/office/drawing/2014/main" id="{17778637-2AD5-9B3F-C4F9-7409F42B09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28" name="Google Shape;89;p1"/>
          <p:cNvSpPr txBox="1">
            <a:spLocks noGrp="1"/>
          </p:cNvSpPr>
          <p:nvPr>
            <p:ph type="ctrTitle"/>
          </p:nvPr>
        </p:nvSpPr>
        <p:spPr>
          <a:xfrm>
            <a:off x="5570372" y="304801"/>
            <a:ext cx="4997314" cy="6139542"/>
          </a:xfrm>
          <a:prstGeom prst="rect">
            <a:avLst/>
          </a:prstGeom>
        </p:spPr>
        <p:txBody>
          <a:bodyPr lIns="0" tIns="0" rIns="0" bIns="0" anchor="t">
            <a:noAutofit/>
          </a:bodyPr>
          <a:lstStyle/>
          <a:p>
            <a:pPr algn="l">
              <a:lnSpc>
                <a:spcPct val="150000"/>
              </a:lnSpc>
              <a:defRPr sz="2000">
                <a:solidFill>
                  <a:srgbClr val="FFFFFF"/>
                </a:solidFill>
                <a:latin typeface="Georgia"/>
                <a:ea typeface="Georgia"/>
                <a:cs typeface="Georgia"/>
                <a:sym typeface="Georgia"/>
              </a:defRPr>
            </a:pPr>
            <a:r>
              <a:rPr sz="2000" dirty="0"/>
              <a:t>Here is another sculpture of a person’s head. Take a quiet moment to look carefully at it. </a:t>
            </a:r>
            <a:br>
              <a:rPr sz="2000" dirty="0"/>
            </a:br>
            <a:br>
              <a:rPr sz="2000" dirty="0"/>
            </a:br>
            <a:r>
              <a:rPr sz="2000" dirty="0"/>
              <a:t>Then, discuss with the group: </a:t>
            </a:r>
            <a:br>
              <a:rPr sz="2000" dirty="0"/>
            </a:br>
            <a:r>
              <a:rPr sz="2000" i="1" dirty="0"/>
              <a:t>What do you notice about this sculpture?</a:t>
            </a:r>
            <a:br>
              <a:rPr sz="2000" i="1" dirty="0"/>
            </a:br>
            <a:r>
              <a:rPr sz="2000" i="1" dirty="0"/>
              <a:t>What do you think it’s made of, and what do you see that makes you say that?</a:t>
            </a:r>
            <a:br>
              <a:rPr sz="2000" i="1" dirty="0"/>
            </a:br>
            <a:r>
              <a:rPr sz="2000" i="1" dirty="0"/>
              <a:t>What does the artist tell us about this person?</a:t>
            </a:r>
            <a:br>
              <a:rPr sz="2000" i="1" dirty="0"/>
            </a:br>
            <a:br>
              <a:rPr sz="2000" i="1" dirty="0"/>
            </a:br>
            <a:r>
              <a:rPr sz="2000" dirty="0"/>
              <a:t>This sculpture, which is a little bigger than life-size, is a portrait that Chaim Gross made of his wife, Renee.</a:t>
            </a:r>
            <a:br>
              <a:rPr sz="2000" dirty="0"/>
            </a:br>
            <a:br>
              <a:rPr sz="2000" dirty="0"/>
            </a:br>
            <a:br>
              <a:rPr sz="2000" dirty="0"/>
            </a:br>
            <a:endParaRPr sz="2000" dirty="0"/>
          </a:p>
        </p:txBody>
      </p:sp>
      <p:sp>
        <p:nvSpPr>
          <p:cNvPr id="129" name="Google Shape;91;p1"/>
          <p:cNvSpPr txBox="1"/>
          <p:nvPr/>
        </p:nvSpPr>
        <p:spPr>
          <a:xfrm>
            <a:off x="382001" y="5977592"/>
            <a:ext cx="4118075"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Chaim Gross, </a:t>
            </a:r>
            <a:r>
              <a:rPr lang="en-US" i="1" dirty="0"/>
              <a:t>Head of Renee</a:t>
            </a:r>
            <a:r>
              <a:rPr lang="en-US" dirty="0"/>
              <a:t>, 1938, </a:t>
            </a:r>
            <a:r>
              <a:rPr lang="en-US" dirty="0" err="1"/>
              <a:t>sabicu</a:t>
            </a:r>
            <a:r>
              <a:rPr lang="en-US" dirty="0"/>
              <a:t> wood, 19</a:t>
            </a:r>
            <a:r>
              <a:rPr lang="en-US" spc="-150" dirty="0"/>
              <a:t> </a:t>
            </a:r>
            <a:r>
              <a:rPr lang="en-US" dirty="0"/>
              <a:t>¼ × 14 × 19 inches</a:t>
            </a:r>
          </a:p>
          <a:p>
            <a:pPr>
              <a:defRPr>
                <a:solidFill>
                  <a:srgbClr val="FFFFFF"/>
                </a:solidFill>
                <a:latin typeface="+mj-lt"/>
                <a:ea typeface="+mj-ea"/>
                <a:cs typeface="+mj-cs"/>
                <a:sym typeface="Arial"/>
              </a:defRPr>
            </a:pPr>
            <a:endParaRPr dirty="0"/>
          </a:p>
        </p:txBody>
      </p:sp>
      <p:pic>
        <p:nvPicPr>
          <p:cNvPr id="130" name="Google Shape;106;p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28910" y="304802"/>
            <a:ext cx="2105946" cy="2804694"/>
          </a:xfrm>
          <a:prstGeom prst="rect">
            <a:avLst/>
          </a:prstGeom>
          <a:ln w="12700">
            <a:miter lim="400000"/>
          </a:ln>
        </p:spPr>
      </p:pic>
      <p:pic>
        <p:nvPicPr>
          <p:cNvPr id="3" name="Picture 2" descr="A wooden sculpture of a person's face&#10;&#10;Description automatically generated">
            <a:extLst>
              <a:ext uri="{FF2B5EF4-FFF2-40B4-BE49-F238E27FC236}">
                <a16:creationId xmlns:a16="http://schemas.microsoft.com/office/drawing/2014/main" id="{53393406-AB74-4E28-1AE6-42F94377E7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83386" y="2048719"/>
            <a:ext cx="2525178" cy="3621248"/>
          </a:xfrm>
          <a:prstGeom prst="rect">
            <a:avLst/>
          </a:prstGeom>
        </p:spPr>
      </p:pic>
      <p:pic>
        <p:nvPicPr>
          <p:cNvPr id="4" name="Picture 3" descr="A white silhouette of a couple of people&#10;&#10;Description automatically generated">
            <a:extLst>
              <a:ext uri="{FF2B5EF4-FFF2-40B4-BE49-F238E27FC236}">
                <a16:creationId xmlns:a16="http://schemas.microsoft.com/office/drawing/2014/main" id="{13DF433E-6341-999F-6793-2080BD1747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32" name="Google Shape;89;p1"/>
          <p:cNvSpPr txBox="1">
            <a:spLocks noGrp="1"/>
          </p:cNvSpPr>
          <p:nvPr>
            <p:ph type="ctrTitle"/>
          </p:nvPr>
        </p:nvSpPr>
        <p:spPr>
          <a:xfrm>
            <a:off x="672066" y="362725"/>
            <a:ext cx="8934922" cy="1026237"/>
          </a:xfrm>
          <a:prstGeom prst="rect">
            <a:avLst/>
          </a:prstGeom>
        </p:spPr>
        <p:txBody>
          <a:bodyPr lIns="0" tIns="0" rIns="0" bIns="0" anchor="t">
            <a:noAutofit/>
          </a:bodyPr>
          <a:lstStyle/>
          <a:p>
            <a:pPr algn="l" defTabSz="905255">
              <a:lnSpc>
                <a:spcPct val="150000"/>
              </a:lnSpc>
              <a:defRPr sz="1782">
                <a:solidFill>
                  <a:srgbClr val="FFFFFF"/>
                </a:solidFill>
                <a:latin typeface="Georgia"/>
                <a:ea typeface="Georgia"/>
                <a:cs typeface="Georgia"/>
                <a:sym typeface="Georgia"/>
              </a:defRPr>
            </a:pPr>
            <a:r>
              <a:rPr sz="2000" dirty="0"/>
              <a:t>Chaim Gross created his sculpture out of wood. </a:t>
            </a:r>
            <a:r>
              <a:rPr lang="en-US" sz="2000" dirty="0"/>
              <a:t>Below, y</a:t>
            </a:r>
            <a:r>
              <a:rPr sz="2000" dirty="0"/>
              <a:t>ou can see him using a chisel to carve another sculpture out of wood. </a:t>
            </a:r>
            <a:br>
              <a:rPr sz="2000" dirty="0"/>
            </a:br>
            <a:endParaRPr sz="2000" dirty="0"/>
          </a:p>
        </p:txBody>
      </p:sp>
      <p:sp>
        <p:nvSpPr>
          <p:cNvPr id="133" name="Google Shape;91;p1"/>
          <p:cNvSpPr txBox="1"/>
          <p:nvPr/>
        </p:nvSpPr>
        <p:spPr>
          <a:xfrm>
            <a:off x="3258891" y="5809725"/>
            <a:ext cx="500003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j-lt"/>
                <a:ea typeface="+mj-ea"/>
                <a:cs typeface="+mj-cs"/>
                <a:sym typeface="Arial"/>
              </a:defRPr>
            </a:pPr>
            <a:endParaRPr dirty="0"/>
          </a:p>
          <a:p>
            <a:pPr>
              <a:defRPr>
                <a:solidFill>
                  <a:srgbClr val="FFFFFF"/>
                </a:solidFill>
                <a:latin typeface="+mj-lt"/>
                <a:ea typeface="+mj-ea"/>
                <a:cs typeface="+mj-cs"/>
                <a:sym typeface="Arial"/>
              </a:defRPr>
            </a:pPr>
            <a:r>
              <a:rPr lang="en-US" dirty="0"/>
              <a:t>Eliot </a:t>
            </a:r>
            <a:r>
              <a:rPr lang="en-US" dirty="0" err="1"/>
              <a:t>Elisofon</a:t>
            </a:r>
            <a:r>
              <a:rPr lang="en-US" dirty="0"/>
              <a:t>, Chaim Gross working on “Acrobats Balancing,” 1938, photograph, 3</a:t>
            </a:r>
            <a:r>
              <a:rPr lang="en-US" spc="-150" dirty="0"/>
              <a:t> </a:t>
            </a:r>
            <a:r>
              <a:rPr lang="en-US" dirty="0"/>
              <a:t>⅛ × 4</a:t>
            </a:r>
            <a:r>
              <a:rPr lang="en-US" spc="-150" dirty="0"/>
              <a:t> </a:t>
            </a:r>
            <a:r>
              <a:rPr lang="en-US" dirty="0"/>
              <a:t>¹⁄</a:t>
            </a:r>
            <a:r>
              <a:rPr lang="en-US" baseline="-10000" dirty="0"/>
              <a:t>16</a:t>
            </a:r>
            <a:r>
              <a:rPr lang="en-US" dirty="0"/>
              <a:t> inches</a:t>
            </a:r>
            <a:endParaRPr dirty="0"/>
          </a:p>
        </p:txBody>
      </p:sp>
      <p:pic>
        <p:nvPicPr>
          <p:cNvPr id="134" name="Google Shape;114;p4"/>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58891" y="1770098"/>
            <a:ext cx="5342732" cy="4039627"/>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B53D7EA5-EF6A-F10F-67EF-6D1EDEAEC7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140</TotalTime>
  <Words>1437</Words>
  <Application>Microsoft Macintosh PowerPoint</Application>
  <PresentationFormat>Widescreen</PresentationFormat>
  <Paragraphs>74</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Georgia</vt:lpstr>
      <vt:lpstr>Office Theme</vt:lpstr>
      <vt:lpstr>PowerPoint Presentation</vt:lpstr>
      <vt:lpstr>PowerPoint Presentation</vt:lpstr>
      <vt:lpstr>PowerPoint Presentation</vt:lpstr>
      <vt:lpstr>PowerPoint Presentation</vt:lpstr>
      <vt:lpstr>Take a few moments to look carefully at this sculpture.   Next, discuss as a group:   What do you notice? What does its shape remind you of? What do you think it’s made of? What do you see that makes you say that? </vt:lpstr>
      <vt:lpstr>Ruth Vodicka made this sculpture out of bronze. Here is a picture of a woman welding metal.   What do you notice about this picture?    When welding, the artist is able to join pieces of metal together by heating it to a very high temperature.           </vt:lpstr>
      <vt:lpstr>For this small sculpture (about the size of a fist), Ruth Vodicka was inspired by the shapes in a person’s head.   What parts remind you of a head?   How did she make it different than an actual head? </vt:lpstr>
      <vt:lpstr>Here is another sculpture of a person’s head. Take a quiet moment to look carefully at it.   Then, discuss with the group:  What do you notice about this sculpture? What do you think it’s made of, and what do you see that makes you say that? What does the artist tell us about this person?  This sculpture, which is a little bigger than life-size, is a portrait that Chaim Gross made of his wife, Renee.   </vt:lpstr>
      <vt:lpstr>Chaim Gross created his sculpture out of wood. Below, you can see him using a chisel to carve another sculpture out of wood.  </vt:lpstr>
      <vt:lpstr>What are some differences in the tools and materials that each of these artists used?  What do you think would be challenging about working with metal and wood?   </vt:lpstr>
      <vt:lpstr>What is similar and different about these two sculptures? </vt:lpstr>
      <vt:lpstr>Take a few moments to look carefully at this sculpture.   Discuss with the group:  What do you notice about some of the different shapes within the sculpture?     What do you think it’s made of?    What do you see that tells you about that? </vt:lpstr>
      <vt:lpstr>Louise Nevelson, who studied art with Chaim Gross, made this sculpture out of scrap pieces of wood she found, such as chair legs, parts of furniture, and building materials. She assembled them and painted the entire sculpture black. This sculpture is taller than an adult!   </vt:lpstr>
      <vt:lpstr>What do you notice about how she arranged the pieces of wood?  What is similar and different about how Nevelson and Gross worked with wood in their art? </vt:lpstr>
      <vt:lpstr>Take a few moments to look carefully at this sculpture.  Think about these questions and share your ideas with the group:   What do you recognize?  What is unfamiliar to you? </vt:lpstr>
      <vt:lpstr>Gisela Roessiger made this sculpture out of objects she found, including shells, stockings, hair, a glove, a sweetgum ball, and the tail of a horseshoe crab.  What do these different objects remind you of?  What do they have in common?   What story could they tell? </vt:lpstr>
      <vt:lpstr>Both of these artists used objects they found to create works of art.  What is similar and different about how they created their sculptures?    </vt:lpstr>
      <vt:lpstr>Artists can use different materials, styles, and techniques to create sculptures. There is no wrong way to make art! Every artist is unique and expresses themselves in a different way.   How would you like to make art? What ideas would you like to share?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Brittany Cassandra</cp:lastModifiedBy>
  <cp:revision>38</cp:revision>
  <dcterms:modified xsi:type="dcterms:W3CDTF">2024-09-07T17:42:54Z</dcterms:modified>
</cp:coreProperties>
</file>