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eorgia"/>
          <a:ea typeface="Georgia"/>
          <a:cs typeface="Georgi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eorgia"/>
          <a:ea typeface="Georgia"/>
          <a:cs typeface="Georgi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eorgia"/>
          <a:ea typeface="Georgia"/>
          <a:cs typeface="Georgi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eorgia"/>
          <a:ea typeface="Georgia"/>
          <a:cs typeface="Georgi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16"/>
    <p:restoredTop sz="94694"/>
  </p:normalViewPr>
  <p:slideViewPr>
    <p:cSldViewPr snapToGrid="0" snapToObjects="1">
      <p:cViewPr varScale="1">
        <p:scale>
          <a:sx n="120" d="100"/>
          <a:sy n="120" d="100"/>
        </p:scale>
        <p:origin x="192" y="20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lIns="45699" tIns="45699" rIns="45699" bIns="45699">
            <a:normAutofit/>
          </a:bodyPr>
          <a:lstStyle>
            <a:lvl1pPr algn="ctr">
              <a:lnSpc>
                <a:spcPct val="90000"/>
              </a:lnSpc>
              <a:spcBef>
                <a:spcPts val="1000"/>
              </a:spcBef>
              <a:defRPr sz="2400"/>
            </a:lvl1pPr>
            <a:lvl2pPr algn="ctr">
              <a:lnSpc>
                <a:spcPct val="90000"/>
              </a:lnSpc>
              <a:spcBef>
                <a:spcPts val="1000"/>
              </a:spcBef>
              <a:defRPr sz="2400"/>
            </a:lvl2pPr>
            <a:lvl3pPr algn="ctr">
              <a:lnSpc>
                <a:spcPct val="90000"/>
              </a:lnSpc>
              <a:spcBef>
                <a:spcPts val="1000"/>
              </a:spcBef>
              <a:defRPr sz="2400"/>
            </a:lvl3pPr>
            <a:lvl4pPr algn="ctr">
              <a:lnSpc>
                <a:spcPct val="90000"/>
              </a:lnSpc>
              <a:spcBef>
                <a:spcPts val="1000"/>
              </a:spcBef>
              <a:defRPr sz="2400"/>
            </a:lvl4pPr>
            <a:lvl5pPr algn="ctr">
              <a:lnSpc>
                <a:spcPct val="90000"/>
              </a:lnSpc>
              <a:spcBef>
                <a:spcPts val="1000"/>
              </a:spcBef>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93" name="Body Level One…"/>
          <p:cNvSpPr txBox="1">
            <a:spLocks noGrp="1"/>
          </p:cNvSpPr>
          <p:nvPr>
            <p:ph type="body" idx="1"/>
          </p:nvPr>
        </p:nvSpPr>
        <p:spPr>
          <a:xfrm rot="5400000">
            <a:off x="3920330" y="-1256506"/>
            <a:ext cx="4351339" cy="105156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01"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102" name="Body Level One…"/>
          <p:cNvSpPr txBox="1">
            <a:spLocks noGrp="1"/>
          </p:cNvSpPr>
          <p:nvPr>
            <p:ph type="body" idx="1"/>
          </p:nvPr>
        </p:nvSpPr>
        <p:spPr>
          <a:xfrm rot="5400000">
            <a:off x="1799431" y="-596107"/>
            <a:ext cx="5811838" cy="77343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21"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8"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29" name="Body Level One…"/>
          <p:cNvSpPr txBox="1">
            <a:spLocks noGrp="1"/>
          </p:cNvSpPr>
          <p:nvPr>
            <p:ph type="body" sz="quarter" idx="1"/>
          </p:nvPr>
        </p:nvSpPr>
        <p:spPr>
          <a:xfrm>
            <a:off x="831850" y="4589462"/>
            <a:ext cx="10515600" cy="1500188"/>
          </a:xfrm>
          <a:prstGeom prst="rect">
            <a:avLst/>
          </a:prstGeom>
        </p:spPr>
        <p:txBody>
          <a:bodyPr lIns="45699" tIns="45699" rIns="45699" bIns="45699">
            <a:normAutofit/>
          </a:bodyPr>
          <a:lstStyle>
            <a:lvl1pPr marL="228600" indent="0">
              <a:lnSpc>
                <a:spcPct val="90000"/>
              </a:lnSpc>
              <a:spcBef>
                <a:spcPts val="1000"/>
              </a:spcBef>
              <a:defRPr sz="2400">
                <a:solidFill>
                  <a:srgbClr val="888888"/>
                </a:solidFill>
              </a:defRPr>
            </a:lvl1pPr>
            <a:lvl2pPr marL="228600" indent="457200">
              <a:lnSpc>
                <a:spcPct val="90000"/>
              </a:lnSpc>
              <a:spcBef>
                <a:spcPts val="1000"/>
              </a:spcBef>
              <a:defRPr sz="2400">
                <a:solidFill>
                  <a:srgbClr val="888888"/>
                </a:solidFill>
              </a:defRPr>
            </a:lvl2pPr>
            <a:lvl3pPr marL="228600" indent="914400">
              <a:lnSpc>
                <a:spcPct val="90000"/>
              </a:lnSpc>
              <a:spcBef>
                <a:spcPts val="1000"/>
              </a:spcBef>
              <a:defRPr sz="2400">
                <a:solidFill>
                  <a:srgbClr val="888888"/>
                </a:solidFill>
              </a:defRPr>
            </a:lvl3pPr>
            <a:lvl4pPr marL="228600" indent="1371600">
              <a:lnSpc>
                <a:spcPct val="90000"/>
              </a:lnSpc>
              <a:spcBef>
                <a:spcPts val="1000"/>
              </a:spcBef>
              <a:defRPr sz="2400">
                <a:solidFill>
                  <a:srgbClr val="888888"/>
                </a:solidFill>
              </a:defRPr>
            </a:lvl4pPr>
            <a:lvl5pPr marL="228600" indent="1828800">
              <a:lnSpc>
                <a:spcPct val="90000"/>
              </a:lnSpc>
              <a:spcBef>
                <a:spcPts val="1000"/>
              </a:spcBef>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38"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4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6" name="Body Level One…"/>
          <p:cNvSpPr txBox="1">
            <a:spLocks noGrp="1"/>
          </p:cNvSpPr>
          <p:nvPr>
            <p:ph type="body" sz="quarter" idx="1"/>
          </p:nvPr>
        </p:nvSpPr>
        <p:spPr>
          <a:xfrm>
            <a:off x="839787" y="1681163"/>
            <a:ext cx="5157789" cy="823913"/>
          </a:xfrm>
          <a:prstGeom prst="rect">
            <a:avLst/>
          </a:prstGeom>
        </p:spPr>
        <p:txBody>
          <a:bodyPr lIns="45699" tIns="45699" rIns="45699" bIns="45699" anchor="b">
            <a:normAutofit/>
          </a:bodyPr>
          <a:lstStyle>
            <a:lvl1pPr marL="228600" indent="0">
              <a:lnSpc>
                <a:spcPct val="90000"/>
              </a:lnSpc>
              <a:spcBef>
                <a:spcPts val="1000"/>
              </a:spcBef>
              <a:defRPr sz="2400" b="1"/>
            </a:lvl1pPr>
            <a:lvl2pPr marL="228600" indent="457200">
              <a:lnSpc>
                <a:spcPct val="90000"/>
              </a:lnSpc>
              <a:spcBef>
                <a:spcPts val="1000"/>
              </a:spcBef>
              <a:defRPr sz="2400" b="1"/>
            </a:lvl2pPr>
            <a:lvl3pPr marL="228600" indent="914400">
              <a:lnSpc>
                <a:spcPct val="90000"/>
              </a:lnSpc>
              <a:spcBef>
                <a:spcPts val="1000"/>
              </a:spcBef>
              <a:defRPr sz="2400" b="1"/>
            </a:lvl3pPr>
            <a:lvl4pPr marL="228600" indent="1371600">
              <a:lnSpc>
                <a:spcPct val="90000"/>
              </a:lnSpc>
              <a:spcBef>
                <a:spcPts val="1000"/>
              </a:spcBef>
              <a:defRPr sz="2400" b="1"/>
            </a:lvl4pPr>
            <a:lvl5pPr marL="228600" indent="1828800">
              <a:lnSpc>
                <a:spcPct val="90000"/>
              </a:lnSpc>
              <a:spcBef>
                <a:spcPts val="1000"/>
              </a:spcBef>
              <a:defRPr sz="2400" b="1"/>
            </a:lvl5pPr>
          </a:lstStyle>
          <a:p>
            <a:r>
              <a:t>Body Level One</a:t>
            </a:r>
          </a:p>
          <a:p>
            <a:pPr lvl="1"/>
            <a:r>
              <a:t>Body Level Two</a:t>
            </a:r>
          </a:p>
          <a:p>
            <a:pPr lvl="2"/>
            <a:r>
              <a:t>Body Level Three</a:t>
            </a:r>
          </a:p>
          <a:p>
            <a:pPr lvl="3"/>
            <a:r>
              <a:t>Body Level Four</a:t>
            </a:r>
          </a:p>
          <a:p>
            <a:pPr lvl="4"/>
            <a:r>
              <a:t>Body Level Five</a:t>
            </a:r>
          </a:p>
        </p:txBody>
      </p:sp>
      <p:sp>
        <p:nvSpPr>
          <p:cNvPr id="47" name="Google Shape;39;p13"/>
          <p:cNvSpPr txBox="1">
            <a:spLocks noGrp="1"/>
          </p:cNvSpPr>
          <p:nvPr>
            <p:ph type="body" sz="half" idx="21"/>
          </p:nvPr>
        </p:nvSpPr>
        <p:spPr>
          <a:xfrm>
            <a:off x="839787" y="2505075"/>
            <a:ext cx="5157789"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8" name="Google Shape;40;p13"/>
          <p:cNvSpPr txBox="1">
            <a:spLocks noGrp="1"/>
          </p:cNvSpPr>
          <p:nvPr>
            <p:ph type="body" sz="quarter" idx="22"/>
          </p:nvPr>
        </p:nvSpPr>
        <p:spPr>
          <a:xfrm>
            <a:off x="6172200" y="1681163"/>
            <a:ext cx="5183188" cy="823913"/>
          </a:xfrm>
          <a:prstGeom prst="rect">
            <a:avLst/>
          </a:prstGeom>
        </p:spPr>
        <p:txBody>
          <a:bodyPr lIns="45699" tIns="45699" rIns="45699" bIns="45699" anchor="b">
            <a:normAutofit/>
          </a:bodyPr>
          <a:lstStyle/>
          <a:p>
            <a:pPr marL="228600" indent="0">
              <a:lnSpc>
                <a:spcPct val="90000"/>
              </a:lnSpc>
              <a:spcBef>
                <a:spcPts val="1000"/>
              </a:spcBef>
              <a:defRPr sz="2400" b="1"/>
            </a:pPr>
            <a:endParaRPr/>
          </a:p>
        </p:txBody>
      </p:sp>
      <p:sp>
        <p:nvSpPr>
          <p:cNvPr id="49" name="Google Shape;41;p13"/>
          <p:cNvSpPr txBox="1">
            <a:spLocks noGrp="1"/>
          </p:cNvSpPr>
          <p:nvPr>
            <p:ph type="body" sz="half" idx="23"/>
          </p:nvPr>
        </p:nvSpPr>
        <p:spPr>
          <a:xfrm>
            <a:off x="6172200" y="2505075"/>
            <a:ext cx="5183188"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50"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58"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lIns="45699" tIns="45699" rIns="45699" bIns="45699">
            <a:normAutofit/>
          </a:bodyPr>
          <a:lstStyle>
            <a:lvl1pPr marL="457200" indent="-431800">
              <a:lnSpc>
                <a:spcPct val="90000"/>
              </a:lnSpc>
              <a:spcBef>
                <a:spcPts val="1000"/>
              </a:spcBef>
              <a:buClr>
                <a:srgbClr val="000000"/>
              </a:buClr>
              <a:buSzPts val="3200"/>
              <a:buFont typeface="Arial"/>
              <a:buChar char="•"/>
              <a:defRPr sz="3200"/>
            </a:lvl1pPr>
            <a:lvl2pPr marL="972457" indent="-464457">
              <a:lnSpc>
                <a:spcPct val="90000"/>
              </a:lnSpc>
              <a:spcBef>
                <a:spcPts val="1000"/>
              </a:spcBef>
              <a:buClr>
                <a:srgbClr val="000000"/>
              </a:buClr>
              <a:buSzPts val="3200"/>
              <a:buFont typeface="Arial"/>
              <a:buChar char="•"/>
              <a:defRPr sz="3200"/>
            </a:lvl2pPr>
            <a:lvl3pPr marL="1498600" indent="-508000">
              <a:lnSpc>
                <a:spcPct val="90000"/>
              </a:lnSpc>
              <a:spcBef>
                <a:spcPts val="1000"/>
              </a:spcBef>
              <a:buClr>
                <a:srgbClr val="000000"/>
              </a:buClr>
              <a:buSzPts val="3200"/>
              <a:buFont typeface="Arial"/>
              <a:buChar char="•"/>
              <a:defRPr sz="3200"/>
            </a:lvl3pPr>
            <a:lvl4pPr marL="2042160" indent="-568960">
              <a:lnSpc>
                <a:spcPct val="90000"/>
              </a:lnSpc>
              <a:spcBef>
                <a:spcPts val="1000"/>
              </a:spcBef>
              <a:buClr>
                <a:srgbClr val="000000"/>
              </a:buClr>
              <a:buSzPts val="3200"/>
              <a:buFont typeface="Arial"/>
              <a:buChar char="•"/>
              <a:defRPr sz="3200"/>
            </a:lvl4pPr>
            <a:lvl5pPr marL="2499360" indent="-568960">
              <a:lnSpc>
                <a:spcPct val="90000"/>
              </a:lnSpc>
              <a:spcBef>
                <a:spcPts val="1000"/>
              </a:spcBef>
              <a:buClr>
                <a:srgbClr val="000000"/>
              </a:buClr>
              <a:buSzPts val="3200"/>
              <a:buFont typeface="Arial"/>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74" name="Google Shape;57;p16"/>
          <p:cNvSpPr txBox="1">
            <a:spLocks noGrp="1"/>
          </p:cNvSpPr>
          <p:nvPr>
            <p:ph type="body" sz="quarter" idx="21"/>
          </p:nvPr>
        </p:nvSpPr>
        <p:spPr>
          <a:xfrm>
            <a:off x="839787" y="2057400"/>
            <a:ext cx="3932239" cy="3811588"/>
          </a:xfrm>
          <a:prstGeom prst="rect">
            <a:avLst/>
          </a:prstGeom>
        </p:spPr>
        <p:txBody>
          <a:bodyPr lIns="45699" tIns="45699" rIns="45699" bIns="45699">
            <a:normAutofit/>
          </a:bodyPr>
          <a:lstStyle/>
          <a:p>
            <a:pPr marL="228600" indent="0">
              <a:lnSpc>
                <a:spcPct val="90000"/>
              </a:lnSpc>
              <a:spcBef>
                <a:spcPts val="1000"/>
              </a:spcBef>
              <a:defRPr sz="1600"/>
            </a:pPr>
            <a:endParaRPr/>
          </a:p>
        </p:txBody>
      </p:sp>
      <p:sp>
        <p:nvSpPr>
          <p:cNvPr id="75"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Google Shape;63;p17"/>
          <p:cNvSpPr>
            <a:spLocks noGrp="1"/>
          </p:cNvSpPr>
          <p:nvPr>
            <p:ph type="pic" sz="half" idx="21"/>
          </p:nvPr>
        </p:nvSpPr>
        <p:spPr>
          <a:xfrm>
            <a:off x="5183187" y="987425"/>
            <a:ext cx="6172201" cy="4873625"/>
          </a:xfrm>
          <a:prstGeom prst="rect">
            <a:avLst/>
          </a:prstGeom>
        </p:spPr>
        <p:txBody>
          <a:bodyPr lIns="91439" rIns="91439"/>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lIns="45699" tIns="45699" rIns="45699" bIns="45699">
            <a:normAutofit/>
          </a:bodyPr>
          <a:lstStyle>
            <a:lvl1pPr marL="228600" indent="0">
              <a:lnSpc>
                <a:spcPct val="90000"/>
              </a:lnSpc>
              <a:spcBef>
                <a:spcPts val="1000"/>
              </a:spcBef>
              <a:defRPr sz="1600"/>
            </a:lvl1pPr>
            <a:lvl2pPr marL="228600" indent="457200">
              <a:lnSpc>
                <a:spcPct val="90000"/>
              </a:lnSpc>
              <a:spcBef>
                <a:spcPts val="1000"/>
              </a:spcBef>
              <a:defRPr sz="1600"/>
            </a:lvl2pPr>
            <a:lvl3pPr marL="228600" indent="914400">
              <a:lnSpc>
                <a:spcPct val="90000"/>
              </a:lnSpc>
              <a:spcBef>
                <a:spcPts val="1000"/>
              </a:spcBef>
              <a:defRPr sz="1600"/>
            </a:lvl3pPr>
            <a:lvl4pPr marL="228600" indent="1371600">
              <a:lnSpc>
                <a:spcPct val="90000"/>
              </a:lnSpc>
              <a:spcBef>
                <a:spcPts val="1000"/>
              </a:spcBef>
              <a:defRPr sz="1600"/>
            </a:lvl4pPr>
            <a:lvl5pPr marL="228600" indent="1828800">
              <a:lnSpc>
                <a:spcPct val="90000"/>
              </a:lnSpc>
              <a:spcBef>
                <a:spcPts val="1000"/>
              </a:spcBef>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5008418" y="5494632"/>
            <a:ext cx="6345383" cy="27695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rPr dirty="0"/>
              <a:t>Title Text</a:t>
            </a:r>
          </a:p>
        </p:txBody>
      </p:sp>
      <p:sp>
        <p:nvSpPr>
          <p:cNvPr id="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216" y="6308102"/>
            <a:ext cx="258585" cy="461622"/>
          </a:xfrm>
          <a:prstGeom prst="rect">
            <a:avLst/>
          </a:prstGeom>
          <a:ln w="12700">
            <a:miter lim="400000"/>
          </a:ln>
        </p:spPr>
        <p:txBody>
          <a:bodyPr wrap="squar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0" marR="0" indent="5080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rcgrossfoundation.or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12" name="Google Shape;84;g28513a080f6_1_9"/>
          <p:cNvSpPr txBox="1">
            <a:spLocks noGrp="1"/>
          </p:cNvSpPr>
          <p:nvPr>
            <p:ph type="subTitle" idx="1"/>
          </p:nvPr>
        </p:nvSpPr>
        <p:spPr>
          <a:xfrm>
            <a:off x="1635272" y="1686766"/>
            <a:ext cx="11033592" cy="4389571"/>
          </a:xfrm>
          <a:prstGeom prst="rect">
            <a:avLst/>
          </a:prstGeom>
        </p:spPr>
        <p:txBody>
          <a:bodyPr lIns="0" tIns="0" rIns="0" bIns="0"/>
          <a:lstStyle/>
          <a:p>
            <a:pPr indent="0" algn="l">
              <a:lnSpc>
                <a:spcPct val="100000"/>
              </a:lnSpc>
              <a:spcBef>
                <a:spcPts val="0"/>
              </a:spcBef>
              <a:defRPr sz="9600">
                <a:solidFill>
                  <a:srgbClr val="FFFFFF"/>
                </a:solidFill>
              </a:defRPr>
            </a:pPr>
            <a:r>
              <a:t>Women A</a:t>
            </a:r>
            <a:r>
              <a:rPr spc="300"/>
              <a:t>r</a:t>
            </a:r>
            <a:r>
              <a:t>tists: </a:t>
            </a:r>
          </a:p>
          <a:p>
            <a:pPr indent="0" algn="l">
              <a:lnSpc>
                <a:spcPct val="100000"/>
              </a:lnSpc>
              <a:spcBef>
                <a:spcPts val="0"/>
              </a:spcBef>
              <a:defRPr sz="9600">
                <a:solidFill>
                  <a:srgbClr val="FFFFFF"/>
                </a:solidFill>
              </a:defRPr>
            </a:pPr>
            <a:r>
              <a:t>The A</a:t>
            </a:r>
            <a:r>
              <a:rPr spc="300"/>
              <a:t>r</a:t>
            </a:r>
            <a:r>
              <a:t>t of Sto</a:t>
            </a:r>
            <a:r>
              <a:rPr spc="300"/>
              <a:t>r</a:t>
            </a:r>
            <a:r>
              <a:t>y</a:t>
            </a:r>
          </a:p>
        </p:txBody>
      </p:sp>
      <p:pic>
        <p:nvPicPr>
          <p:cNvPr id="6" name="Picture 5" descr="A white silhouette of a couple of people&#10;&#10;Description automatically generated">
            <a:extLst>
              <a:ext uri="{FF2B5EF4-FFF2-40B4-BE49-F238E27FC236}">
                <a16:creationId xmlns:a16="http://schemas.microsoft.com/office/drawing/2014/main" id="{5DC3091E-BA92-B177-ABBD-3CF85A452D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40" name="Google Shape;110;p4"/>
          <p:cNvSpPr txBox="1">
            <a:spLocks noGrp="1"/>
          </p:cNvSpPr>
          <p:nvPr>
            <p:ph type="body" sz="half" idx="4294967295"/>
          </p:nvPr>
        </p:nvSpPr>
        <p:spPr>
          <a:xfrm>
            <a:off x="7020231" y="589935"/>
            <a:ext cx="4867461" cy="6645438"/>
          </a:xfrm>
          <a:prstGeom prst="rect">
            <a:avLst/>
          </a:prstGeom>
        </p:spPr>
        <p:txBody>
          <a:bodyPr lIns="0" tIns="0" rIns="0" bIns="0">
            <a:normAutofit/>
          </a:bodyPr>
          <a:lstStyle/>
          <a:p>
            <a:pPr indent="0">
              <a:lnSpc>
                <a:spcPct val="150000"/>
              </a:lnSpc>
              <a:defRPr sz="1800">
                <a:solidFill>
                  <a:srgbClr val="FFFFFF"/>
                </a:solidFill>
                <a:latin typeface="Georgia"/>
                <a:ea typeface="Georgia"/>
                <a:cs typeface="Georgia"/>
                <a:sym typeface="Georgia"/>
              </a:defRPr>
            </a:pPr>
            <a:r>
              <a:rPr dirty="0"/>
              <a:t>After looking closely at the picture, discuss:</a:t>
            </a:r>
          </a:p>
          <a:p>
            <a:pPr indent="0">
              <a:lnSpc>
                <a:spcPct val="150000"/>
              </a:lnSpc>
              <a:defRPr sz="1800">
                <a:solidFill>
                  <a:srgbClr val="FFFFFF"/>
                </a:solidFill>
                <a:latin typeface="Georgia"/>
                <a:ea typeface="Georgia"/>
                <a:cs typeface="Georgia"/>
                <a:sym typeface="Georgia"/>
              </a:defRPr>
            </a:pPr>
            <a:endParaRPr dirty="0"/>
          </a:p>
          <a:p>
            <a:pPr indent="0">
              <a:lnSpc>
                <a:spcPct val="150000"/>
              </a:lnSpc>
              <a:defRPr sz="1800" i="1">
                <a:solidFill>
                  <a:srgbClr val="FFFFFF"/>
                </a:solidFill>
                <a:latin typeface="Georgia"/>
                <a:ea typeface="Georgia"/>
                <a:cs typeface="Georgia"/>
                <a:sym typeface="Georgia"/>
              </a:defRPr>
            </a:pPr>
            <a:r>
              <a:rPr dirty="0"/>
              <a:t>What is going on in this picture? </a:t>
            </a:r>
          </a:p>
          <a:p>
            <a:pPr indent="0">
              <a:lnSpc>
                <a:spcPct val="150000"/>
              </a:lnSpc>
              <a:defRPr sz="1800" i="1">
                <a:solidFill>
                  <a:srgbClr val="FFFFFF"/>
                </a:solidFill>
                <a:latin typeface="Georgia"/>
                <a:ea typeface="Georgia"/>
                <a:cs typeface="Georgia"/>
                <a:sym typeface="Georgia"/>
              </a:defRPr>
            </a:pPr>
            <a:r>
              <a:rPr dirty="0"/>
              <a:t>What is everyone doing? </a:t>
            </a:r>
          </a:p>
          <a:p>
            <a:pPr indent="0">
              <a:lnSpc>
                <a:spcPct val="150000"/>
              </a:lnSpc>
              <a:defRPr sz="1800">
                <a:solidFill>
                  <a:srgbClr val="FFFFFF"/>
                </a:solidFill>
                <a:latin typeface="Georgia"/>
                <a:ea typeface="Georgia"/>
                <a:cs typeface="Georgia"/>
                <a:sym typeface="Georgia"/>
              </a:defRPr>
            </a:pPr>
            <a:r>
              <a:rPr dirty="0"/>
              <a:t> </a:t>
            </a:r>
          </a:p>
        </p:txBody>
      </p:sp>
      <p:pic>
        <p:nvPicPr>
          <p:cNvPr id="141" name="Google Shape;112;p4" descr="Google Shape;112;p4"/>
          <p:cNvPicPr>
            <a:picLocks noChangeAspect="1"/>
          </p:cNvPicPr>
          <p:nvPr/>
        </p:nvPicPr>
        <p:blipFill>
          <a:blip r:embed="rId2"/>
          <a:stretch>
            <a:fillRect/>
          </a:stretch>
        </p:blipFill>
        <p:spPr>
          <a:xfrm>
            <a:off x="626789" y="682303"/>
            <a:ext cx="5911516" cy="5232136"/>
          </a:xfrm>
          <a:prstGeom prst="rect">
            <a:avLst/>
          </a:prstGeom>
          <a:ln w="12700">
            <a:miter lim="400000"/>
          </a:ln>
        </p:spPr>
      </p:pic>
      <p:sp>
        <p:nvSpPr>
          <p:cNvPr id="142" name="TextBox 8"/>
          <p:cNvSpPr txBox="1"/>
          <p:nvPr/>
        </p:nvSpPr>
        <p:spPr>
          <a:xfrm>
            <a:off x="672508" y="5914438"/>
            <a:ext cx="516637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Marion </a:t>
            </a:r>
            <a:r>
              <a:rPr lang="en-US" dirty="0" err="1"/>
              <a:t>Palfi</a:t>
            </a:r>
            <a:r>
              <a:rPr lang="en-US" dirty="0"/>
              <a:t>, </a:t>
            </a:r>
            <a:r>
              <a:rPr lang="en-US" i="1" dirty="0"/>
              <a:t>Renee and Chaim Gross with their children Mimi and </a:t>
            </a:r>
            <a:r>
              <a:rPr lang="en-US" i="1" dirty="0" err="1"/>
              <a:t>Yudie</a:t>
            </a:r>
            <a:r>
              <a:rPr lang="en-US" dirty="0"/>
              <a:t>, New York City, 1944, photograph, 7</a:t>
            </a:r>
            <a:r>
              <a:rPr lang="en-US" spc="-150" dirty="0"/>
              <a:t> </a:t>
            </a:r>
            <a:r>
              <a:rPr lang="en-US" dirty="0"/>
              <a:t>⅛ × 8</a:t>
            </a:r>
            <a:r>
              <a:rPr lang="en-US" spc="-150" dirty="0"/>
              <a:t> </a:t>
            </a:r>
            <a:r>
              <a:rPr lang="en-US" dirty="0"/>
              <a:t>¾ inches</a:t>
            </a:r>
          </a:p>
        </p:txBody>
      </p:sp>
      <p:pic>
        <p:nvPicPr>
          <p:cNvPr id="3" name="Picture 2" descr="A white silhouette of a couple of people&#10;&#10;Description automatically generated">
            <a:extLst>
              <a:ext uri="{FF2B5EF4-FFF2-40B4-BE49-F238E27FC236}">
                <a16:creationId xmlns:a16="http://schemas.microsoft.com/office/drawing/2014/main" id="{A39BC401-0685-18E4-D4AA-D0CD876844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144" name="Google Shape;117;p5"/>
          <p:cNvSpPr txBox="1">
            <a:spLocks noGrp="1"/>
          </p:cNvSpPr>
          <p:nvPr>
            <p:ph type="body" sz="half" idx="4294967295"/>
          </p:nvPr>
        </p:nvSpPr>
        <p:spPr>
          <a:xfrm>
            <a:off x="472957" y="515388"/>
            <a:ext cx="4200644" cy="6728691"/>
          </a:xfrm>
          <a:prstGeom prst="rect">
            <a:avLst/>
          </a:prstGeom>
        </p:spPr>
        <p:txBody>
          <a:bodyPr lIns="45699" tIns="45699" rIns="45699" bIns="45699">
            <a:normAutofit/>
          </a:bodyPr>
          <a:lstStyle/>
          <a:p>
            <a:pPr indent="0">
              <a:lnSpc>
                <a:spcPct val="170000"/>
              </a:lnSpc>
              <a:defRPr sz="1800" i="1">
                <a:solidFill>
                  <a:srgbClr val="FFFFFF"/>
                </a:solidFill>
                <a:latin typeface="Georgia"/>
                <a:ea typeface="Georgia"/>
                <a:cs typeface="Georgia"/>
                <a:sym typeface="Georgia"/>
              </a:defRPr>
            </a:pPr>
            <a:r>
              <a:rPr dirty="0"/>
              <a:t>What do you notice about the setting? Where might they be?</a:t>
            </a:r>
          </a:p>
          <a:p>
            <a:pPr indent="0">
              <a:lnSpc>
                <a:spcPct val="170000"/>
              </a:lnSpc>
              <a:defRPr sz="1800" i="1">
                <a:solidFill>
                  <a:srgbClr val="FFFFFF"/>
                </a:solidFill>
                <a:latin typeface="Georgia"/>
                <a:ea typeface="Georgia"/>
                <a:cs typeface="Georgia"/>
                <a:sym typeface="Georgia"/>
              </a:defRPr>
            </a:pPr>
            <a:r>
              <a:rPr dirty="0"/>
              <a:t> </a:t>
            </a:r>
          </a:p>
          <a:p>
            <a:pPr indent="0">
              <a:lnSpc>
                <a:spcPct val="170000"/>
              </a:lnSpc>
              <a:defRPr sz="1800" i="1">
                <a:solidFill>
                  <a:srgbClr val="FFFFFF"/>
                </a:solidFill>
                <a:latin typeface="Georgia"/>
                <a:ea typeface="Georgia"/>
                <a:cs typeface="Georgia"/>
                <a:sym typeface="Georgia"/>
              </a:defRPr>
            </a:pPr>
            <a:r>
              <a:rPr dirty="0"/>
              <a:t>What can you tell about the family members’ relationship to each other? </a:t>
            </a:r>
          </a:p>
          <a:p>
            <a:pPr indent="0">
              <a:lnSpc>
                <a:spcPct val="170000"/>
              </a:lnSpc>
              <a:defRPr sz="1800" i="1">
                <a:solidFill>
                  <a:srgbClr val="FFFFFF"/>
                </a:solidFill>
                <a:latin typeface="Georgia"/>
                <a:ea typeface="Georgia"/>
                <a:cs typeface="Georgia"/>
                <a:sym typeface="Georgia"/>
              </a:defRPr>
            </a:pPr>
            <a:endParaRPr dirty="0"/>
          </a:p>
          <a:p>
            <a:pPr indent="0">
              <a:lnSpc>
                <a:spcPct val="170000"/>
              </a:lnSpc>
              <a:defRPr sz="1800" i="1">
                <a:solidFill>
                  <a:srgbClr val="FFFFFF"/>
                </a:solidFill>
                <a:latin typeface="Georgia"/>
                <a:ea typeface="Georgia"/>
                <a:cs typeface="Georgia"/>
                <a:sym typeface="Georgia"/>
              </a:defRPr>
            </a:pPr>
            <a:r>
              <a:rPr dirty="0"/>
              <a:t>What do you see that tells you about that?</a:t>
            </a:r>
          </a:p>
          <a:p>
            <a:pPr indent="0">
              <a:lnSpc>
                <a:spcPct val="170000"/>
              </a:lnSpc>
              <a:defRPr sz="1800" i="1">
                <a:solidFill>
                  <a:srgbClr val="FFFFFF"/>
                </a:solidFill>
                <a:latin typeface="Georgia"/>
                <a:ea typeface="Georgia"/>
                <a:cs typeface="Georgia"/>
                <a:sym typeface="Georgia"/>
              </a:defRPr>
            </a:pPr>
            <a:endParaRPr dirty="0"/>
          </a:p>
          <a:p>
            <a:pPr indent="0">
              <a:lnSpc>
                <a:spcPct val="170000"/>
              </a:lnSpc>
              <a:defRPr sz="1800" i="1">
                <a:solidFill>
                  <a:srgbClr val="FFFFFF"/>
                </a:solidFill>
                <a:latin typeface="Georgia"/>
                <a:ea typeface="Georgia"/>
                <a:cs typeface="Georgia"/>
                <a:sym typeface="Georgia"/>
              </a:defRPr>
            </a:pPr>
            <a:r>
              <a:rPr dirty="0"/>
              <a:t>What more can you find? </a:t>
            </a:r>
          </a:p>
          <a:p>
            <a:pPr indent="0">
              <a:lnSpc>
                <a:spcPct val="170000"/>
              </a:lnSpc>
              <a:defRPr sz="1800" i="1">
                <a:solidFill>
                  <a:srgbClr val="FFFFFF"/>
                </a:solidFill>
                <a:latin typeface="Georgia"/>
                <a:ea typeface="Georgia"/>
                <a:cs typeface="Georgia"/>
                <a:sym typeface="Georgia"/>
              </a:defRPr>
            </a:pPr>
            <a:r>
              <a:rPr dirty="0"/>
              <a:t>What do you think Marion </a:t>
            </a:r>
            <a:r>
              <a:rPr dirty="0" err="1"/>
              <a:t>Palfi</a:t>
            </a:r>
            <a:r>
              <a:rPr dirty="0"/>
              <a:t> wanted</a:t>
            </a:r>
            <a:endParaRPr lang="en-US" dirty="0"/>
          </a:p>
          <a:p>
            <a:pPr indent="0">
              <a:lnSpc>
                <a:spcPct val="170000"/>
              </a:lnSpc>
              <a:defRPr sz="1800" i="1">
                <a:solidFill>
                  <a:srgbClr val="FFFFFF"/>
                </a:solidFill>
                <a:latin typeface="Georgia"/>
                <a:ea typeface="Georgia"/>
                <a:cs typeface="Georgia"/>
                <a:sym typeface="Georgia"/>
              </a:defRPr>
            </a:pPr>
            <a:r>
              <a:rPr dirty="0"/>
              <a:t>to convey about the Gross family?</a:t>
            </a:r>
          </a:p>
        </p:txBody>
      </p:sp>
      <p:pic>
        <p:nvPicPr>
          <p:cNvPr id="145" name="Google Shape;112;p4"/>
          <p:cNvPicPr>
            <a:picLocks noChangeAspect="1"/>
          </p:cNvPicPr>
          <p:nvPr/>
        </p:nvPicPr>
        <p:blipFill>
          <a:blip r:embed="rId2">
            <a:extLst>
              <a:ext uri="{28A0092B-C50C-407E-A947-70E740481C1C}">
                <a14:useLocalDpi xmlns:a14="http://schemas.microsoft.com/office/drawing/2010/main"/>
              </a:ext>
            </a:extLst>
          </a:blip>
          <a:srcRect/>
          <a:stretch/>
        </p:blipFill>
        <p:spPr>
          <a:xfrm>
            <a:off x="4890661" y="682303"/>
            <a:ext cx="5604220" cy="4984360"/>
          </a:xfrm>
          <a:prstGeom prst="rect">
            <a:avLst/>
          </a:prstGeom>
          <a:ln w="12700">
            <a:miter lim="400000"/>
          </a:ln>
        </p:spPr>
      </p:pic>
      <p:sp>
        <p:nvSpPr>
          <p:cNvPr id="146" name="TextBox 6"/>
          <p:cNvSpPr txBox="1"/>
          <p:nvPr/>
        </p:nvSpPr>
        <p:spPr>
          <a:xfrm>
            <a:off x="4922709" y="5666663"/>
            <a:ext cx="5156362"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Marion </a:t>
            </a:r>
            <a:r>
              <a:rPr lang="en-US" dirty="0" err="1"/>
              <a:t>Palfi</a:t>
            </a:r>
            <a:r>
              <a:rPr lang="en-US" dirty="0"/>
              <a:t>, </a:t>
            </a:r>
            <a:r>
              <a:rPr lang="en-US" i="1" dirty="0"/>
              <a:t>Renee and Chaim Gross with their children Mimi and </a:t>
            </a:r>
            <a:r>
              <a:rPr lang="en-US" i="1" dirty="0" err="1"/>
              <a:t>Yudie</a:t>
            </a:r>
            <a:r>
              <a:rPr lang="en-US" dirty="0"/>
              <a:t>, New York City, 1944, photograph, 7</a:t>
            </a:r>
            <a:r>
              <a:rPr lang="en-US" spc="-150" dirty="0"/>
              <a:t> </a:t>
            </a:r>
            <a:r>
              <a:rPr lang="en-US" dirty="0"/>
              <a:t>⅛ × 8</a:t>
            </a:r>
            <a:r>
              <a:rPr lang="en-US" spc="-150" dirty="0"/>
              <a:t> </a:t>
            </a:r>
            <a:r>
              <a:rPr lang="en-US" dirty="0"/>
              <a:t>¾ inches</a:t>
            </a:r>
          </a:p>
        </p:txBody>
      </p:sp>
      <p:pic>
        <p:nvPicPr>
          <p:cNvPr id="3" name="Picture 2" descr="A white silhouette of a couple of people&#10;&#10;Description automatically generated">
            <a:extLst>
              <a:ext uri="{FF2B5EF4-FFF2-40B4-BE49-F238E27FC236}">
                <a16:creationId xmlns:a16="http://schemas.microsoft.com/office/drawing/2014/main" id="{9AD9C1BE-CE22-0D59-7EF3-28504E7FD8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48" name="Google Shape;124;g28513a080f6_1_20"/>
          <p:cNvSpPr txBox="1">
            <a:spLocks noGrp="1"/>
          </p:cNvSpPr>
          <p:nvPr>
            <p:ph type="body" sz="half" idx="4294967295"/>
          </p:nvPr>
        </p:nvSpPr>
        <p:spPr>
          <a:xfrm>
            <a:off x="6883022" y="554472"/>
            <a:ext cx="4401099" cy="5861156"/>
          </a:xfrm>
          <a:prstGeom prst="rect">
            <a:avLst/>
          </a:prstGeom>
        </p:spPr>
        <p:txBody>
          <a:bodyPr lIns="45699" tIns="45699" rIns="45699" bIns="45699">
            <a:normAutofit/>
          </a:bodyPr>
          <a:lstStyle/>
          <a:p>
            <a:pPr indent="0">
              <a:lnSpc>
                <a:spcPct val="150000"/>
              </a:lnSpc>
              <a:defRPr sz="1800" i="1">
                <a:solidFill>
                  <a:srgbClr val="FFFFFF"/>
                </a:solidFill>
                <a:latin typeface="Georgia"/>
                <a:ea typeface="Georgia"/>
                <a:cs typeface="Georgia"/>
                <a:sym typeface="Georgia"/>
              </a:defRPr>
            </a:pPr>
            <a:r>
              <a:rPr dirty="0"/>
              <a:t>If you had a picture taken with some of your friends or family, what would you be doing?</a:t>
            </a:r>
          </a:p>
          <a:p>
            <a:pPr indent="0">
              <a:lnSpc>
                <a:spcPct val="150000"/>
              </a:lnSpc>
              <a:defRPr sz="1800" i="1">
                <a:solidFill>
                  <a:srgbClr val="FFFFFF"/>
                </a:solidFill>
                <a:latin typeface="Georgia"/>
                <a:ea typeface="Georgia"/>
                <a:cs typeface="Georgia"/>
                <a:sym typeface="Georgia"/>
              </a:defRPr>
            </a:pPr>
            <a:endParaRPr dirty="0"/>
          </a:p>
          <a:p>
            <a:pPr indent="0">
              <a:lnSpc>
                <a:spcPct val="150000"/>
              </a:lnSpc>
              <a:defRPr sz="1800" i="1">
                <a:solidFill>
                  <a:srgbClr val="FFFFFF"/>
                </a:solidFill>
                <a:latin typeface="Georgia"/>
                <a:ea typeface="Georgia"/>
                <a:cs typeface="Georgia"/>
                <a:sym typeface="Georgia"/>
              </a:defRPr>
            </a:pPr>
            <a:r>
              <a:rPr dirty="0"/>
              <a:t>What might you be holding in </a:t>
            </a:r>
          </a:p>
          <a:p>
            <a:pPr indent="0">
              <a:lnSpc>
                <a:spcPct val="150000"/>
              </a:lnSpc>
              <a:defRPr sz="1800" i="1">
                <a:solidFill>
                  <a:srgbClr val="FFFFFF"/>
                </a:solidFill>
                <a:latin typeface="Georgia"/>
                <a:ea typeface="Georgia"/>
                <a:cs typeface="Georgia"/>
                <a:sym typeface="Georgia"/>
              </a:defRPr>
            </a:pPr>
            <a:r>
              <a:rPr dirty="0"/>
              <a:t>your hands?</a:t>
            </a:r>
          </a:p>
          <a:p>
            <a:pPr indent="0">
              <a:lnSpc>
                <a:spcPct val="150000"/>
              </a:lnSpc>
              <a:defRPr sz="1800" i="1">
                <a:solidFill>
                  <a:srgbClr val="FFFFFF"/>
                </a:solidFill>
                <a:latin typeface="Georgia"/>
                <a:ea typeface="Georgia"/>
                <a:cs typeface="Georgia"/>
                <a:sym typeface="Georgia"/>
              </a:defRPr>
            </a:pPr>
            <a:endParaRPr dirty="0"/>
          </a:p>
          <a:p>
            <a:pPr indent="0">
              <a:lnSpc>
                <a:spcPct val="150000"/>
              </a:lnSpc>
              <a:defRPr sz="1800" i="1">
                <a:solidFill>
                  <a:srgbClr val="FFFFFF"/>
                </a:solidFill>
                <a:latin typeface="Georgia"/>
                <a:ea typeface="Georgia"/>
                <a:cs typeface="Georgia"/>
                <a:sym typeface="Georgia"/>
              </a:defRPr>
            </a:pPr>
            <a:r>
              <a:rPr dirty="0"/>
              <a:t>What would be in the background of the picture?</a:t>
            </a:r>
          </a:p>
          <a:p>
            <a:pPr indent="0">
              <a:lnSpc>
                <a:spcPct val="150000"/>
              </a:lnSpc>
              <a:defRPr sz="1800" i="1">
                <a:solidFill>
                  <a:srgbClr val="FFFFFF"/>
                </a:solidFill>
                <a:latin typeface="Georgia"/>
                <a:ea typeface="Georgia"/>
                <a:cs typeface="Georgia"/>
                <a:sym typeface="Georgia"/>
              </a:defRPr>
            </a:pPr>
            <a:endParaRPr dirty="0"/>
          </a:p>
          <a:p>
            <a:pPr indent="0">
              <a:lnSpc>
                <a:spcPct val="150000"/>
              </a:lnSpc>
              <a:defRPr sz="1800" i="1">
                <a:solidFill>
                  <a:srgbClr val="FFFFFF"/>
                </a:solidFill>
                <a:latin typeface="Georgia"/>
                <a:ea typeface="Georgia"/>
                <a:cs typeface="Georgia"/>
                <a:sym typeface="Georgia"/>
              </a:defRPr>
            </a:pPr>
            <a:r>
              <a:rPr dirty="0"/>
              <a:t>What would these details tell someone about you?</a:t>
            </a:r>
          </a:p>
        </p:txBody>
      </p:sp>
      <p:pic>
        <p:nvPicPr>
          <p:cNvPr id="149" name="Google Shape;112;p4"/>
          <p:cNvPicPr>
            <a:picLocks noChangeAspect="1"/>
          </p:cNvPicPr>
          <p:nvPr/>
        </p:nvPicPr>
        <p:blipFill>
          <a:blip r:embed="rId2">
            <a:extLst>
              <a:ext uri="{28A0092B-C50C-407E-A947-70E740481C1C}">
                <a14:useLocalDpi xmlns:a14="http://schemas.microsoft.com/office/drawing/2010/main"/>
              </a:ext>
            </a:extLst>
          </a:blip>
          <a:srcRect/>
          <a:stretch/>
        </p:blipFill>
        <p:spPr>
          <a:xfrm>
            <a:off x="529382" y="682303"/>
            <a:ext cx="5882810" cy="5232136"/>
          </a:xfrm>
          <a:prstGeom prst="rect">
            <a:avLst/>
          </a:prstGeom>
          <a:ln w="12700">
            <a:miter lim="400000"/>
          </a:ln>
        </p:spPr>
      </p:pic>
      <p:sp>
        <p:nvSpPr>
          <p:cNvPr id="150" name="TextBox 6"/>
          <p:cNvSpPr txBox="1"/>
          <p:nvPr/>
        </p:nvSpPr>
        <p:spPr>
          <a:xfrm>
            <a:off x="560748" y="5914438"/>
            <a:ext cx="5160733"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Marion </a:t>
            </a:r>
            <a:r>
              <a:rPr lang="en-US" dirty="0" err="1"/>
              <a:t>Palfi</a:t>
            </a:r>
            <a:r>
              <a:rPr lang="en-US" dirty="0"/>
              <a:t>, </a:t>
            </a:r>
            <a:r>
              <a:rPr lang="en-US" i="1" dirty="0"/>
              <a:t>Renee and Chaim Gross with their children Mimi and </a:t>
            </a:r>
            <a:r>
              <a:rPr lang="en-US" i="1" dirty="0" err="1"/>
              <a:t>Yudie</a:t>
            </a:r>
            <a:r>
              <a:rPr lang="en-US" dirty="0"/>
              <a:t>, New York City, 1944, photograph, 7</a:t>
            </a:r>
            <a:r>
              <a:rPr lang="en-US" spc="-150" dirty="0"/>
              <a:t> </a:t>
            </a:r>
            <a:r>
              <a:rPr lang="en-US" dirty="0"/>
              <a:t>⅛ × 8</a:t>
            </a:r>
            <a:r>
              <a:rPr lang="en-US" spc="-150" dirty="0"/>
              <a:t> </a:t>
            </a:r>
            <a:r>
              <a:rPr lang="en-US" dirty="0"/>
              <a:t>¾ inches</a:t>
            </a:r>
          </a:p>
        </p:txBody>
      </p:sp>
      <p:pic>
        <p:nvPicPr>
          <p:cNvPr id="3" name="Picture 2" descr="A white silhouette of a couple of people&#10;&#10;Description automatically generated">
            <a:extLst>
              <a:ext uri="{FF2B5EF4-FFF2-40B4-BE49-F238E27FC236}">
                <a16:creationId xmlns:a16="http://schemas.microsoft.com/office/drawing/2014/main" id="{3BA02F56-5843-146E-C688-93E0180DF8C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52" name="Google Shape;131;p6"/>
          <p:cNvSpPr txBox="1">
            <a:spLocks noGrp="1"/>
          </p:cNvSpPr>
          <p:nvPr>
            <p:ph type="body" sz="half" idx="4294967295"/>
          </p:nvPr>
        </p:nvSpPr>
        <p:spPr>
          <a:xfrm>
            <a:off x="601581" y="556390"/>
            <a:ext cx="4773059" cy="6139051"/>
          </a:xfrm>
          <a:prstGeom prst="rect">
            <a:avLst/>
          </a:prstGeom>
        </p:spPr>
        <p:txBody>
          <a:bodyPr lIns="45699" tIns="45699" rIns="45699" bIns="45699">
            <a:normAutofit/>
          </a:bodyPr>
          <a:lstStyle/>
          <a:p>
            <a:pPr indent="0">
              <a:lnSpc>
                <a:spcPct val="150000"/>
              </a:lnSpc>
              <a:defRPr sz="1800">
                <a:solidFill>
                  <a:srgbClr val="FFFFFF"/>
                </a:solidFill>
                <a:latin typeface="Georgia"/>
                <a:ea typeface="Georgia"/>
                <a:cs typeface="Georgia"/>
                <a:sym typeface="Georgia"/>
              </a:defRPr>
            </a:pPr>
            <a:r>
              <a:rPr dirty="0"/>
              <a:t>Take a moment to look carefully at this picture. </a:t>
            </a:r>
          </a:p>
          <a:p>
            <a:pPr indent="0">
              <a:lnSpc>
                <a:spcPct val="150000"/>
              </a:lnSpc>
              <a:defRPr sz="1800">
                <a:solidFill>
                  <a:srgbClr val="FFFFFF"/>
                </a:solidFill>
                <a:latin typeface="Georgia"/>
                <a:ea typeface="Georgia"/>
                <a:cs typeface="Georgia"/>
                <a:sym typeface="Georgia"/>
              </a:defRPr>
            </a:pPr>
            <a:endParaRPr dirty="0"/>
          </a:p>
          <a:p>
            <a:pPr indent="0">
              <a:lnSpc>
                <a:spcPct val="150000"/>
              </a:lnSpc>
              <a:defRPr sz="1800">
                <a:solidFill>
                  <a:srgbClr val="FFFFFF"/>
                </a:solidFill>
                <a:latin typeface="Georgia"/>
                <a:ea typeface="Georgia"/>
                <a:cs typeface="Georgia"/>
                <a:sym typeface="Georgia"/>
              </a:defRPr>
            </a:pPr>
            <a:r>
              <a:rPr dirty="0"/>
              <a:t>Then, as a group, describe the setting in this watercolor painted by Theresa Bernstein.</a:t>
            </a:r>
          </a:p>
          <a:p>
            <a:pPr indent="0">
              <a:lnSpc>
                <a:spcPct val="150000"/>
              </a:lnSpc>
              <a:defRPr sz="1800">
                <a:solidFill>
                  <a:srgbClr val="FFFFFF"/>
                </a:solidFill>
                <a:latin typeface="Georgia"/>
                <a:ea typeface="Georgia"/>
                <a:cs typeface="Georgia"/>
                <a:sym typeface="Georgia"/>
              </a:defRPr>
            </a:pPr>
            <a:endParaRPr dirty="0"/>
          </a:p>
          <a:p>
            <a:pPr indent="0">
              <a:lnSpc>
                <a:spcPct val="150000"/>
              </a:lnSpc>
              <a:defRPr sz="1800">
                <a:solidFill>
                  <a:srgbClr val="FFFFFF"/>
                </a:solidFill>
                <a:latin typeface="Georgia"/>
                <a:ea typeface="Georgia"/>
                <a:cs typeface="Georgia"/>
                <a:sym typeface="Georgia"/>
              </a:defRPr>
            </a:pPr>
            <a:r>
              <a:rPr dirty="0"/>
              <a:t>What kinds of buildings do you see? </a:t>
            </a:r>
          </a:p>
          <a:p>
            <a:pPr indent="0">
              <a:lnSpc>
                <a:spcPct val="150000"/>
              </a:lnSpc>
              <a:defRPr sz="1800">
                <a:solidFill>
                  <a:srgbClr val="FFFFFF"/>
                </a:solidFill>
                <a:latin typeface="Georgia"/>
                <a:ea typeface="Georgia"/>
                <a:cs typeface="Georgia"/>
                <a:sym typeface="Georgia"/>
              </a:defRPr>
            </a:pPr>
            <a:r>
              <a:rPr dirty="0"/>
              <a:t>What else do you notice?</a:t>
            </a:r>
          </a:p>
          <a:p>
            <a:pPr indent="0">
              <a:lnSpc>
                <a:spcPct val="150000"/>
              </a:lnSpc>
              <a:defRPr sz="1800">
                <a:solidFill>
                  <a:srgbClr val="FFFFFF"/>
                </a:solidFill>
                <a:latin typeface="Georgia"/>
                <a:ea typeface="Georgia"/>
                <a:cs typeface="Georgia"/>
                <a:sym typeface="Georgia"/>
              </a:defRPr>
            </a:pPr>
            <a:r>
              <a:rPr dirty="0"/>
              <a:t> </a:t>
            </a:r>
          </a:p>
          <a:p>
            <a:pPr indent="0">
              <a:lnSpc>
                <a:spcPct val="150000"/>
              </a:lnSpc>
              <a:defRPr sz="1800">
                <a:solidFill>
                  <a:srgbClr val="FFFFFF"/>
                </a:solidFill>
                <a:latin typeface="Georgia"/>
                <a:ea typeface="Georgia"/>
                <a:cs typeface="Georgia"/>
                <a:sym typeface="Georgia"/>
              </a:defRPr>
            </a:pPr>
            <a:r>
              <a:rPr dirty="0"/>
              <a:t>What details can you find in the background?</a:t>
            </a:r>
          </a:p>
          <a:p>
            <a:pPr indent="0">
              <a:lnSpc>
                <a:spcPct val="150000"/>
              </a:lnSpc>
              <a:defRPr sz="1800">
                <a:solidFill>
                  <a:srgbClr val="FFFFFF"/>
                </a:solidFill>
                <a:latin typeface="Georgia"/>
                <a:ea typeface="Georgia"/>
                <a:cs typeface="Georgia"/>
                <a:sym typeface="Georgia"/>
              </a:defRPr>
            </a:pPr>
            <a:endParaRPr dirty="0"/>
          </a:p>
          <a:p>
            <a:pPr indent="0">
              <a:lnSpc>
                <a:spcPct val="150000"/>
              </a:lnSpc>
              <a:defRPr sz="1800">
                <a:solidFill>
                  <a:srgbClr val="FFFFFF"/>
                </a:solidFill>
                <a:latin typeface="Georgia"/>
                <a:ea typeface="Georgia"/>
                <a:cs typeface="Georgia"/>
                <a:sym typeface="Georgia"/>
              </a:defRPr>
            </a:pPr>
            <a:r>
              <a:rPr dirty="0"/>
              <a:t>Have you ever visited a place like this? </a:t>
            </a:r>
          </a:p>
          <a:p>
            <a:pPr indent="0">
              <a:lnSpc>
                <a:spcPct val="150000"/>
              </a:lnSpc>
              <a:defRPr sz="1800">
                <a:solidFill>
                  <a:srgbClr val="FFFFFF"/>
                </a:solidFill>
                <a:latin typeface="Georgia"/>
                <a:ea typeface="Georgia"/>
                <a:cs typeface="Georgia"/>
                <a:sym typeface="Georgia"/>
              </a:defRPr>
            </a:pPr>
            <a:r>
              <a:rPr dirty="0"/>
              <a:t>Describe your memory of it.</a:t>
            </a:r>
          </a:p>
        </p:txBody>
      </p:sp>
      <p:pic>
        <p:nvPicPr>
          <p:cNvPr id="153" name="Google Shape;132;p6"/>
          <p:cNvPicPr>
            <a:picLocks noChangeAspect="1"/>
          </p:cNvPicPr>
          <p:nvPr/>
        </p:nvPicPr>
        <p:blipFill>
          <a:blip r:embed="rId2">
            <a:extLst>
              <a:ext uri="{28A0092B-C50C-407E-A947-70E740481C1C}">
                <a14:useLocalDpi xmlns:a14="http://schemas.microsoft.com/office/drawing/2010/main"/>
              </a:ext>
            </a:extLst>
          </a:blip>
          <a:srcRect/>
          <a:stretch/>
        </p:blipFill>
        <p:spPr>
          <a:xfrm>
            <a:off x="5697629" y="701531"/>
            <a:ext cx="6335246" cy="4255291"/>
          </a:xfrm>
          <a:prstGeom prst="rect">
            <a:avLst/>
          </a:prstGeom>
          <a:ln w="12700">
            <a:miter lim="400000"/>
          </a:ln>
        </p:spPr>
      </p:pic>
      <p:sp>
        <p:nvSpPr>
          <p:cNvPr id="154" name="Google Shape;133;p6"/>
          <p:cNvSpPr txBox="1"/>
          <p:nvPr/>
        </p:nvSpPr>
        <p:spPr>
          <a:xfrm>
            <a:off x="5688944" y="4956822"/>
            <a:ext cx="3860301" cy="73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Theresa Bernstein, </a:t>
            </a:r>
            <a:r>
              <a:rPr lang="en-US" i="1" dirty="0"/>
              <a:t>Rockport, Massachusetts</a:t>
            </a:r>
            <a:r>
              <a:rPr lang="en-US" dirty="0"/>
              <a:t>, watercolor on paper, 15 × 22 inches</a:t>
            </a:r>
          </a:p>
        </p:txBody>
      </p:sp>
      <p:pic>
        <p:nvPicPr>
          <p:cNvPr id="3" name="Picture 2" descr="A white silhouette of a couple of people&#10;&#10;Description automatically generated">
            <a:extLst>
              <a:ext uri="{FF2B5EF4-FFF2-40B4-BE49-F238E27FC236}">
                <a16:creationId xmlns:a16="http://schemas.microsoft.com/office/drawing/2014/main" id="{584D4450-512E-EEF0-43DF-6FEF236E66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56" name="Google Shape;138;p7"/>
          <p:cNvSpPr txBox="1">
            <a:spLocks noGrp="1"/>
          </p:cNvSpPr>
          <p:nvPr>
            <p:ph type="body" sz="half" idx="4294967295"/>
          </p:nvPr>
        </p:nvSpPr>
        <p:spPr>
          <a:xfrm>
            <a:off x="7949629" y="628960"/>
            <a:ext cx="3854444" cy="5729749"/>
          </a:xfrm>
          <a:prstGeom prst="rect">
            <a:avLst/>
          </a:prstGeom>
        </p:spPr>
        <p:txBody>
          <a:bodyPr lIns="0" tIns="0" rIns="0" bIns="0">
            <a:normAutofit/>
          </a:bodyPr>
          <a:lstStyle/>
          <a:p>
            <a:pPr indent="0">
              <a:lnSpc>
                <a:spcPct val="150000"/>
              </a:lnSpc>
              <a:defRPr sz="1800" i="1">
                <a:solidFill>
                  <a:srgbClr val="FFFFFF"/>
                </a:solidFill>
                <a:latin typeface="Georgia"/>
                <a:ea typeface="Georgia"/>
                <a:cs typeface="Georgia"/>
                <a:sym typeface="Georgia"/>
              </a:defRPr>
            </a:pPr>
            <a:r>
              <a:rPr dirty="0"/>
              <a:t>What do you think it would feel like to walk into this painting and explore?</a:t>
            </a:r>
          </a:p>
          <a:p>
            <a:pPr indent="0">
              <a:lnSpc>
                <a:spcPct val="150000"/>
              </a:lnSpc>
              <a:defRPr sz="1800">
                <a:solidFill>
                  <a:srgbClr val="FFFFFF"/>
                </a:solidFill>
                <a:latin typeface="Georgia"/>
                <a:ea typeface="Georgia"/>
                <a:cs typeface="Georgia"/>
                <a:sym typeface="Georgia"/>
              </a:defRPr>
            </a:pPr>
            <a:endParaRPr dirty="0"/>
          </a:p>
          <a:p>
            <a:pPr indent="0">
              <a:lnSpc>
                <a:spcPct val="150000"/>
              </a:lnSpc>
              <a:defRPr sz="1800">
                <a:solidFill>
                  <a:srgbClr val="FFFFFF"/>
                </a:solidFill>
                <a:latin typeface="Georgia"/>
                <a:ea typeface="Georgia"/>
                <a:cs typeface="Georgia"/>
                <a:sym typeface="Georgia"/>
              </a:defRPr>
            </a:pPr>
            <a:r>
              <a:rPr dirty="0"/>
              <a:t>Imagine this place was the setting for </a:t>
            </a:r>
          </a:p>
          <a:p>
            <a:pPr indent="0">
              <a:lnSpc>
                <a:spcPct val="150000"/>
              </a:lnSpc>
              <a:defRPr sz="1800">
                <a:solidFill>
                  <a:srgbClr val="FFFFFF"/>
                </a:solidFill>
                <a:latin typeface="Georgia"/>
                <a:ea typeface="Georgia"/>
                <a:cs typeface="Georgia"/>
                <a:sym typeface="Georgia"/>
              </a:defRPr>
            </a:pPr>
            <a:r>
              <a:rPr dirty="0"/>
              <a:t>a story. </a:t>
            </a:r>
          </a:p>
          <a:p>
            <a:pPr indent="0">
              <a:lnSpc>
                <a:spcPct val="150000"/>
              </a:lnSpc>
              <a:defRPr sz="1800">
                <a:solidFill>
                  <a:srgbClr val="FFFFFF"/>
                </a:solidFill>
                <a:latin typeface="Georgia"/>
                <a:ea typeface="Georgia"/>
                <a:cs typeface="Georgia"/>
                <a:sym typeface="Georgia"/>
              </a:defRPr>
            </a:pPr>
            <a:endParaRPr dirty="0"/>
          </a:p>
          <a:p>
            <a:pPr indent="0">
              <a:lnSpc>
                <a:spcPct val="150000"/>
              </a:lnSpc>
              <a:defRPr sz="1800" i="1">
                <a:solidFill>
                  <a:srgbClr val="FFFFFF"/>
                </a:solidFill>
                <a:latin typeface="Georgia"/>
                <a:ea typeface="Georgia"/>
                <a:cs typeface="Georgia"/>
                <a:sym typeface="Georgia"/>
              </a:defRPr>
            </a:pPr>
            <a:r>
              <a:rPr dirty="0"/>
              <a:t>Who might the characters be? </a:t>
            </a:r>
          </a:p>
          <a:p>
            <a:pPr indent="0">
              <a:lnSpc>
                <a:spcPct val="150000"/>
              </a:lnSpc>
              <a:defRPr sz="1800">
                <a:solidFill>
                  <a:srgbClr val="FFFFFF"/>
                </a:solidFill>
                <a:latin typeface="Georgia"/>
                <a:ea typeface="Georgia"/>
                <a:cs typeface="Georgia"/>
                <a:sym typeface="Georgia"/>
              </a:defRPr>
            </a:pPr>
            <a:endParaRPr dirty="0"/>
          </a:p>
          <a:p>
            <a:pPr indent="0">
              <a:lnSpc>
                <a:spcPct val="150000"/>
              </a:lnSpc>
              <a:defRPr sz="1800" i="1">
                <a:solidFill>
                  <a:srgbClr val="FFFFFF"/>
                </a:solidFill>
                <a:latin typeface="Georgia"/>
                <a:ea typeface="Georgia"/>
                <a:cs typeface="Georgia"/>
                <a:sym typeface="Georgia"/>
              </a:defRPr>
            </a:pPr>
            <a:r>
              <a:rPr dirty="0"/>
              <a:t>What kind of adventure might they have?</a:t>
            </a:r>
          </a:p>
        </p:txBody>
      </p:sp>
      <p:pic>
        <p:nvPicPr>
          <p:cNvPr id="157" name="Google Shape;132;p6"/>
          <p:cNvPicPr>
            <a:picLocks noChangeAspect="1"/>
          </p:cNvPicPr>
          <p:nvPr/>
        </p:nvPicPr>
        <p:blipFill>
          <a:blip r:embed="rId2">
            <a:extLst>
              <a:ext uri="{28A0092B-C50C-407E-A947-70E740481C1C}">
                <a14:useLocalDpi xmlns:a14="http://schemas.microsoft.com/office/drawing/2010/main"/>
              </a:ext>
            </a:extLst>
          </a:blip>
          <a:srcRect/>
          <a:stretch/>
        </p:blipFill>
        <p:spPr>
          <a:xfrm>
            <a:off x="601581" y="701532"/>
            <a:ext cx="6952610" cy="4669964"/>
          </a:xfrm>
          <a:prstGeom prst="rect">
            <a:avLst/>
          </a:prstGeom>
          <a:ln w="12700">
            <a:miter lim="400000"/>
          </a:ln>
        </p:spPr>
      </p:pic>
      <p:sp>
        <p:nvSpPr>
          <p:cNvPr id="158" name="Google Shape;133;p6"/>
          <p:cNvSpPr txBox="1"/>
          <p:nvPr/>
        </p:nvSpPr>
        <p:spPr>
          <a:xfrm>
            <a:off x="601580" y="5417847"/>
            <a:ext cx="5494419" cy="738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Theresa Bernstein, </a:t>
            </a:r>
            <a:r>
              <a:rPr lang="en-US" i="1" dirty="0"/>
              <a:t>Rockport, Massachusetts</a:t>
            </a:r>
            <a:r>
              <a:rPr lang="en-US" dirty="0"/>
              <a:t>, watercolor on paper, 15 × 22 inches</a:t>
            </a:r>
          </a:p>
        </p:txBody>
      </p:sp>
      <p:pic>
        <p:nvPicPr>
          <p:cNvPr id="3" name="Picture 2" descr="A white silhouette of a couple of people&#10;&#10;Description automatically generated">
            <a:extLst>
              <a:ext uri="{FF2B5EF4-FFF2-40B4-BE49-F238E27FC236}">
                <a16:creationId xmlns:a16="http://schemas.microsoft.com/office/drawing/2014/main" id="{22A5F2A1-C1DA-5A7F-C12A-065DE00E01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58" name="Google Shape;133;p6"/>
          <p:cNvSpPr txBox="1"/>
          <p:nvPr/>
        </p:nvSpPr>
        <p:spPr>
          <a:xfrm>
            <a:off x="601581" y="695915"/>
            <a:ext cx="5435152" cy="3323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p>
            <a:pPr>
              <a:defRPr>
                <a:solidFill>
                  <a:srgbClr val="FFFFFF"/>
                </a:solidFill>
                <a:latin typeface="+mn-lt"/>
                <a:ea typeface="+mn-ea"/>
                <a:cs typeface="+mn-cs"/>
                <a:sym typeface="Arial"/>
              </a:defRPr>
            </a:pPr>
            <a:r>
              <a:rPr lang="en-US" dirty="0"/>
              <a:t>Image Credits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Ruth </a:t>
            </a:r>
            <a:r>
              <a:rPr lang="en-US" dirty="0" err="1"/>
              <a:t>Gikow</a:t>
            </a:r>
            <a:r>
              <a:rPr lang="en-US" dirty="0"/>
              <a:t>, Untitled, c. 1959, lithograph, 11</a:t>
            </a:r>
            <a:r>
              <a:rPr lang="en-US" spc="-150" dirty="0"/>
              <a:t> </a:t>
            </a:r>
            <a:r>
              <a:rPr lang="en-US" dirty="0"/>
              <a:t>⅜ × 14 inches. Renee &amp; Chaim Gross Foundation, New York. © artist's estate.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Marion </a:t>
            </a:r>
            <a:r>
              <a:rPr lang="en-US" dirty="0" err="1"/>
              <a:t>Palfi</a:t>
            </a:r>
            <a:r>
              <a:rPr lang="en-US" dirty="0"/>
              <a:t>, </a:t>
            </a:r>
            <a:r>
              <a:rPr lang="en-US" i="1" dirty="0"/>
              <a:t>Renee and Chaim Gross with their children Mimi and </a:t>
            </a:r>
            <a:r>
              <a:rPr lang="en-US" i="1" dirty="0" err="1"/>
              <a:t>Yudie</a:t>
            </a:r>
            <a:r>
              <a:rPr lang="en-US" dirty="0"/>
              <a:t>, New York City, 1944, photograph, 7 ⅛ × 8 ¾ inches. Archives of the Renee &amp; Chaim Gross Foundation, New York. © Center for Creative Photography, Arizona Board of Regents.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Theresa Bernstein, </a:t>
            </a:r>
            <a:r>
              <a:rPr lang="en-US" i="1" dirty="0"/>
              <a:t>Rockport, Massachusetts</a:t>
            </a:r>
            <a:r>
              <a:rPr lang="en-US" dirty="0"/>
              <a:t>, watercolor on paper, 15 × 22 inches. Renee &amp; Chaim Gross Foundation, New York. © artist's estate.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p:txBody>
      </p:sp>
      <p:pic>
        <p:nvPicPr>
          <p:cNvPr id="3" name="Picture 2" descr="A white silhouette of a couple of people&#10;&#10;Description automatically generated">
            <a:extLst>
              <a:ext uri="{FF2B5EF4-FFF2-40B4-BE49-F238E27FC236}">
                <a16:creationId xmlns:a16="http://schemas.microsoft.com/office/drawing/2014/main" id="{6A04F4BE-A7A2-83D7-539A-90D4907854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38923722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 name="Picture 2" descr="A white silhouette of a couple of people&#10;&#10;Description automatically generated">
            <a:extLst>
              <a:ext uri="{FF2B5EF4-FFF2-40B4-BE49-F238E27FC236}">
                <a16:creationId xmlns:a16="http://schemas.microsoft.com/office/drawing/2014/main" id="{08D443BE-AEA5-C5C8-7284-839E21307A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
        <p:nvSpPr>
          <p:cNvPr id="2" name="Google Shape;91;p1">
            <a:extLst>
              <a:ext uri="{FF2B5EF4-FFF2-40B4-BE49-F238E27FC236}">
                <a16:creationId xmlns:a16="http://schemas.microsoft.com/office/drawing/2014/main" id="{6614804B-B2FE-35BF-0B7B-123AECB7E7C6}"/>
              </a:ext>
            </a:extLst>
          </p:cNvPr>
          <p:cNvSpPr txBox="1"/>
          <p:nvPr/>
        </p:nvSpPr>
        <p:spPr>
          <a:xfrm>
            <a:off x="647424" y="706647"/>
            <a:ext cx="5431536"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r>
              <a:rPr lang="en-US" dirty="0"/>
              <a:t>First established in 1974 with donations from over two dozen close friends and supporters of American artist Chaim Gross (1902-91), the Renee &amp; Chaim Gross Foundation was incorporated as a 501(c)(3) not-for-profit organization in 1989. The Foundation is located in the couple's historic Greenwich Village townhouse and the artist’s studio space at 526 LaGuardia Place.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The Foundation stewards an extensive </a:t>
            </a:r>
            <a:r>
              <a:rPr lang="en-US" dirty="0">
                <a:solidFill>
                  <a:schemeClr val="bg1"/>
                </a:solidFill>
              </a:rPr>
              <a:t>collection </a:t>
            </a:r>
            <a:r>
              <a:rPr lang="en-US" dirty="0"/>
              <a:t>of over 12,000 objects that includes Gross’s sculptures, drawings, and prints; a photographic archive; and their large personal collection of African, Oceanic, Pre-Columbian, American, and European art that remains installed in the townhouse as it was during their lifetimes.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Our mission is to further the legacy of Chaim Gross through high-quality research, exhibitions, and educational activities around our historic building and art collections for audiences in New York City and beyond.</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solidFill>
                  <a:schemeClr val="bg1"/>
                </a:solidFill>
                <a:hlinkClick r:id="rId3">
                  <a:extLst>
                    <a:ext uri="{A12FA001-AC4F-418D-AE19-62706E023703}">
                      <ahyp:hlinkClr xmlns:ahyp="http://schemas.microsoft.com/office/drawing/2018/hyperlinkcolor" val="tx"/>
                    </a:ext>
                  </a:extLst>
                </a:hlinkClick>
              </a:rPr>
              <a:t>rcgrossfoundation.org</a:t>
            </a:r>
            <a:endParaRPr lang="en-US" dirty="0">
              <a:solidFill>
                <a:schemeClr val="bg1"/>
              </a:solidFill>
            </a:endParaRPr>
          </a:p>
          <a:p>
            <a:pPr>
              <a:defRPr>
                <a:solidFill>
                  <a:srgbClr val="FFFFFF"/>
                </a:solidFill>
                <a:latin typeface="+mn-lt"/>
                <a:ea typeface="+mn-ea"/>
                <a:cs typeface="+mn-cs"/>
                <a:sym typeface="Arial"/>
              </a:defRPr>
            </a:pPr>
            <a:endParaRPr lang="en-US" dirty="0"/>
          </a:p>
        </p:txBody>
      </p:sp>
      <p:sp>
        <p:nvSpPr>
          <p:cNvPr id="4" name="Google Shape;91;p1">
            <a:extLst>
              <a:ext uri="{FF2B5EF4-FFF2-40B4-BE49-F238E27FC236}">
                <a16:creationId xmlns:a16="http://schemas.microsoft.com/office/drawing/2014/main" id="{B83FB5B6-A521-184E-7F53-6C22D527EE72}"/>
              </a:ext>
            </a:extLst>
          </p:cNvPr>
          <p:cNvSpPr txBox="1"/>
          <p:nvPr/>
        </p:nvSpPr>
        <p:spPr>
          <a:xfrm>
            <a:off x="6434766" y="706647"/>
            <a:ext cx="5431536"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r>
              <a:rPr lang="en-US" dirty="0"/>
              <a:t>This project is generously supported by a grant from the Dorothy C. </a:t>
            </a:r>
            <a:r>
              <a:rPr lang="en-US" dirty="0" err="1"/>
              <a:t>Radgowski</a:t>
            </a:r>
            <a:r>
              <a:rPr lang="en-US" dirty="0"/>
              <a:t> Learning Through Women’s Achievement in the Arts Grant, a joint effort of Where Women Made History (WWMH), and Historic Artists’ Homes &amp; Studios (HAHS), both programs of the National Trust for Historic Preservation.</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dirty="0"/>
          </a:p>
        </p:txBody>
      </p:sp>
    </p:spTree>
    <p:extLst>
      <p:ext uri="{BB962C8B-B14F-4D97-AF65-F5344CB8AC3E}">
        <p14:creationId xmlns:p14="http://schemas.microsoft.com/office/powerpoint/2010/main" val="217898936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114" name="Google Shape;84;g28513a080f6_1_9"/>
          <p:cNvSpPr txBox="1">
            <a:spLocks noGrp="1"/>
          </p:cNvSpPr>
          <p:nvPr>
            <p:ph type="subTitle" idx="1"/>
          </p:nvPr>
        </p:nvSpPr>
        <p:spPr>
          <a:xfrm>
            <a:off x="2460651" y="1233977"/>
            <a:ext cx="7700989" cy="5181571"/>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rPr dirty="0"/>
              <a:t>This slideshow presents three works of art that describe elements of a story, such as character, setting, and plot.</a:t>
            </a:r>
          </a:p>
        </p:txBody>
      </p:sp>
      <p:pic>
        <p:nvPicPr>
          <p:cNvPr id="3" name="Picture 2" descr="A white silhouette of a couple of people&#10;&#10;Description automatically generated">
            <a:extLst>
              <a:ext uri="{FF2B5EF4-FFF2-40B4-BE49-F238E27FC236}">
                <a16:creationId xmlns:a16="http://schemas.microsoft.com/office/drawing/2014/main" id="{D2113782-9FF9-4B9A-9482-9100040FB4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16" name="Google Shape;84;g28513a080f6_1_9"/>
          <p:cNvSpPr txBox="1">
            <a:spLocks noGrp="1"/>
          </p:cNvSpPr>
          <p:nvPr>
            <p:ph type="subTitle" sz="half" idx="1"/>
          </p:nvPr>
        </p:nvSpPr>
        <p:spPr>
          <a:xfrm>
            <a:off x="2453278" y="1243795"/>
            <a:ext cx="7450264" cy="4370410"/>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rPr dirty="0"/>
              <a:t>Each slide has an image and some questions to encourage discussion.</a:t>
            </a:r>
          </a:p>
        </p:txBody>
      </p:sp>
      <p:pic>
        <p:nvPicPr>
          <p:cNvPr id="3" name="Picture 2" descr="A white silhouette of a couple of people&#10;&#10;Description automatically generated">
            <a:extLst>
              <a:ext uri="{FF2B5EF4-FFF2-40B4-BE49-F238E27FC236}">
                <a16:creationId xmlns:a16="http://schemas.microsoft.com/office/drawing/2014/main" id="{9266904A-6256-232E-41BF-F1436782CD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18" name="Google Shape;84;g28513a080f6_1_9"/>
          <p:cNvSpPr txBox="1">
            <a:spLocks noGrp="1"/>
          </p:cNvSpPr>
          <p:nvPr>
            <p:ph type="subTitle" sz="half" idx="1"/>
          </p:nvPr>
        </p:nvSpPr>
        <p:spPr>
          <a:xfrm>
            <a:off x="2459357" y="1225359"/>
            <a:ext cx="7273285" cy="4407282"/>
          </a:xfrm>
          <a:prstGeom prst="rect">
            <a:avLst/>
          </a:prstGeom>
        </p:spPr>
        <p:txBody>
          <a:bodyPr lIns="0" tIns="0" rIns="0" bIns="0"/>
          <a:lstStyle/>
          <a:p>
            <a:pPr indent="0" algn="l">
              <a:lnSpc>
                <a:spcPct val="150000"/>
              </a:lnSpc>
              <a:defRPr sz="3200">
                <a:solidFill>
                  <a:srgbClr val="FFFFFF"/>
                </a:solidFill>
                <a:latin typeface="Georgia"/>
                <a:ea typeface="Georgia"/>
                <a:cs typeface="Georgia"/>
                <a:sym typeface="Georgia"/>
              </a:defRPr>
            </a:pPr>
            <a:r>
              <a:t>Look carefully at the images together. </a:t>
            </a:r>
            <a:br/>
            <a:r>
              <a:t>Read the questions, share ideas, and make observations.</a:t>
            </a:r>
          </a:p>
        </p:txBody>
      </p:sp>
      <p:pic>
        <p:nvPicPr>
          <p:cNvPr id="3" name="Picture 2" descr="A white silhouette of a couple of people&#10;&#10;Description automatically generated">
            <a:extLst>
              <a:ext uri="{FF2B5EF4-FFF2-40B4-BE49-F238E27FC236}">
                <a16:creationId xmlns:a16="http://schemas.microsoft.com/office/drawing/2014/main" id="{EFCA03A2-4D76-3ABB-95E2-888BF617242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20" name="Google Shape;89;p1"/>
          <p:cNvSpPr txBox="1">
            <a:spLocks noGrp="1"/>
          </p:cNvSpPr>
          <p:nvPr>
            <p:ph type="ctrTitle"/>
          </p:nvPr>
        </p:nvSpPr>
        <p:spPr>
          <a:xfrm>
            <a:off x="7948331" y="563532"/>
            <a:ext cx="3643969" cy="5880811"/>
          </a:xfrm>
          <a:prstGeom prst="rect">
            <a:avLst/>
          </a:prstGeom>
        </p:spPr>
        <p:txBody>
          <a:bodyPr lIns="0" tIns="0" rIns="0" bIns="0" anchor="t">
            <a:normAutofit/>
          </a:bodyPr>
          <a:lstStyle/>
          <a:p>
            <a:pPr algn="l">
              <a:lnSpc>
                <a:spcPct val="150000"/>
              </a:lnSpc>
              <a:defRPr sz="2000">
                <a:solidFill>
                  <a:srgbClr val="FFFFFF"/>
                </a:solidFill>
                <a:latin typeface="Georgia"/>
                <a:ea typeface="Georgia"/>
                <a:cs typeface="Georgia"/>
                <a:sym typeface="Georgia"/>
              </a:defRPr>
            </a:pPr>
            <a:r>
              <a:rPr dirty="0"/>
              <a:t>First, take a quiet moment to look at this work of art. </a:t>
            </a:r>
            <a:br>
              <a:rPr dirty="0"/>
            </a:br>
            <a:br>
              <a:rPr dirty="0"/>
            </a:br>
            <a:r>
              <a:rPr dirty="0"/>
              <a:t>Then, discuss these questions </a:t>
            </a:r>
            <a:br>
              <a:rPr lang="en-US" dirty="0"/>
            </a:br>
            <a:r>
              <a:rPr dirty="0"/>
              <a:t>as a group:</a:t>
            </a:r>
            <a:br>
              <a:rPr dirty="0"/>
            </a:br>
            <a:br>
              <a:rPr dirty="0"/>
            </a:br>
            <a:r>
              <a:rPr i="1" dirty="0"/>
              <a:t>What do you see? </a:t>
            </a:r>
            <a:br>
              <a:rPr i="1" dirty="0"/>
            </a:br>
            <a:r>
              <a:rPr i="1" dirty="0"/>
              <a:t>What do you think about that?</a:t>
            </a:r>
            <a:br>
              <a:rPr i="1" dirty="0"/>
            </a:br>
            <a:r>
              <a:rPr i="1" dirty="0"/>
              <a:t>What do you wonder?</a:t>
            </a:r>
            <a:br>
              <a:rPr i="1" dirty="0"/>
            </a:br>
            <a:br>
              <a:rPr i="1" dirty="0"/>
            </a:br>
            <a:br>
              <a:rPr i="1" dirty="0"/>
            </a:br>
            <a:endParaRPr i="1" dirty="0"/>
          </a:p>
        </p:txBody>
      </p:sp>
      <p:sp>
        <p:nvSpPr>
          <p:cNvPr id="122" name="Google Shape;91;p1"/>
          <p:cNvSpPr txBox="1"/>
          <p:nvPr/>
        </p:nvSpPr>
        <p:spPr>
          <a:xfrm>
            <a:off x="735988" y="5703232"/>
            <a:ext cx="6007711"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Ruth </a:t>
            </a:r>
            <a:r>
              <a:rPr lang="en-US" dirty="0" err="1"/>
              <a:t>Gikow</a:t>
            </a:r>
            <a:r>
              <a:rPr lang="en-US" dirty="0"/>
              <a:t>, Untitled, c. 1959, lithograph, 11</a:t>
            </a:r>
            <a:r>
              <a:rPr lang="en-US" spc="-150" dirty="0"/>
              <a:t> </a:t>
            </a:r>
            <a:r>
              <a:rPr lang="en-US" dirty="0"/>
              <a:t>⅜ × 14 inches</a:t>
            </a:r>
            <a:endParaRPr dirty="0"/>
          </a:p>
        </p:txBody>
      </p:sp>
      <p:pic>
        <p:nvPicPr>
          <p:cNvPr id="3" name="Picture 2" descr="A white silhouette of a couple of people&#10;&#10;Description automatically generated">
            <a:extLst>
              <a:ext uri="{FF2B5EF4-FFF2-40B4-BE49-F238E27FC236}">
                <a16:creationId xmlns:a16="http://schemas.microsoft.com/office/drawing/2014/main" id="{8DA639D5-2E4F-5E4E-A3E4-C0EF3E2849F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pic>
        <p:nvPicPr>
          <p:cNvPr id="4" name="Picture 3" descr="A group of people in clothing&#10;&#10;Description automatically generated">
            <a:extLst>
              <a:ext uri="{FF2B5EF4-FFF2-40B4-BE49-F238E27FC236}">
                <a16:creationId xmlns:a16="http://schemas.microsoft.com/office/drawing/2014/main" id="{95EE7236-1C55-6A8A-6026-EDF949A0D0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988" y="675281"/>
            <a:ext cx="5829622" cy="5027952"/>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24" name="Google Shape;89;p1"/>
          <p:cNvSpPr txBox="1">
            <a:spLocks noGrp="1"/>
          </p:cNvSpPr>
          <p:nvPr>
            <p:ph type="ctrTitle"/>
          </p:nvPr>
        </p:nvSpPr>
        <p:spPr>
          <a:xfrm>
            <a:off x="626791" y="601263"/>
            <a:ext cx="3825860" cy="5089783"/>
          </a:xfrm>
          <a:prstGeom prst="rect">
            <a:avLst/>
          </a:prstGeom>
        </p:spPr>
        <p:txBody>
          <a:bodyPr lIns="0" tIns="0" rIns="0" bIns="0" anchor="t"/>
          <a:lstStyle/>
          <a:p>
            <a:pPr algn="l">
              <a:lnSpc>
                <a:spcPct val="150000"/>
              </a:lnSpc>
              <a:defRPr sz="1800" i="1">
                <a:solidFill>
                  <a:srgbClr val="FFFFFF"/>
                </a:solidFill>
                <a:latin typeface="Georgia"/>
                <a:ea typeface="Georgia"/>
                <a:cs typeface="Georgia"/>
                <a:sym typeface="Georgia"/>
              </a:defRPr>
            </a:pPr>
            <a:r>
              <a:t>Take turns noticing things and sharing your thoughts.</a:t>
            </a:r>
            <a:br/>
            <a:br/>
            <a:r>
              <a:rPr i="0"/>
              <a:t>Describe the characters and what </a:t>
            </a:r>
            <a:br>
              <a:rPr i="0"/>
            </a:br>
            <a:r>
              <a:rPr i="0"/>
              <a:t>makes each one unique.</a:t>
            </a:r>
            <a:br>
              <a:rPr i="0"/>
            </a:br>
            <a:br>
              <a:rPr i="0"/>
            </a:br>
            <a:r>
              <a:rPr i="0"/>
              <a:t>What is everyone doing?</a:t>
            </a:r>
            <a:br>
              <a:rPr i="0"/>
            </a:br>
            <a:r>
              <a:rPr i="0"/>
              <a:t>What do you see that tells you about </a:t>
            </a:r>
            <a:br>
              <a:rPr i="0"/>
            </a:br>
            <a:r>
              <a:rPr i="0"/>
              <a:t>their actions?</a:t>
            </a:r>
            <a:br>
              <a:rPr i="0"/>
            </a:br>
            <a:br>
              <a:rPr i="0"/>
            </a:br>
            <a:br>
              <a:rPr i="0"/>
            </a:br>
            <a:endParaRPr i="0"/>
          </a:p>
        </p:txBody>
      </p:sp>
      <p:sp>
        <p:nvSpPr>
          <p:cNvPr id="126" name="Google Shape;91;p1"/>
          <p:cNvSpPr txBox="1"/>
          <p:nvPr/>
        </p:nvSpPr>
        <p:spPr>
          <a:xfrm>
            <a:off x="4685672" y="5703232"/>
            <a:ext cx="6007711"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Ruth </a:t>
            </a:r>
            <a:r>
              <a:rPr lang="en-US" dirty="0" err="1"/>
              <a:t>Gikow</a:t>
            </a:r>
            <a:r>
              <a:rPr lang="en-US" dirty="0"/>
              <a:t>, Untitled, c. 1959, lithograph, 11</a:t>
            </a:r>
            <a:r>
              <a:rPr lang="en-US" spc="-150" dirty="0"/>
              <a:t> </a:t>
            </a:r>
            <a:r>
              <a:rPr lang="en-US" dirty="0"/>
              <a:t>⅜ × 14 inches</a:t>
            </a:r>
          </a:p>
        </p:txBody>
      </p:sp>
      <p:pic>
        <p:nvPicPr>
          <p:cNvPr id="3" name="Picture 2" descr="A white silhouette of a couple of people&#10;&#10;Description automatically generated">
            <a:extLst>
              <a:ext uri="{FF2B5EF4-FFF2-40B4-BE49-F238E27FC236}">
                <a16:creationId xmlns:a16="http://schemas.microsoft.com/office/drawing/2014/main" id="{D5497D66-2829-74AF-958A-C2C12A68A9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pic>
        <p:nvPicPr>
          <p:cNvPr id="2" name="Picture 1" descr="A group of people in clothing&#10;&#10;Description automatically generated">
            <a:extLst>
              <a:ext uri="{FF2B5EF4-FFF2-40B4-BE49-F238E27FC236}">
                <a16:creationId xmlns:a16="http://schemas.microsoft.com/office/drawing/2014/main" id="{A3A7C114-6DD8-80AD-FC47-182D017640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84703" y="675281"/>
            <a:ext cx="5829622" cy="5027952"/>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128" name="Google Shape;96;p2"/>
          <p:cNvSpPr txBox="1">
            <a:spLocks noGrp="1"/>
          </p:cNvSpPr>
          <p:nvPr>
            <p:ph type="ctrTitle"/>
          </p:nvPr>
        </p:nvSpPr>
        <p:spPr>
          <a:xfrm>
            <a:off x="7941849" y="591267"/>
            <a:ext cx="3849487" cy="5935581"/>
          </a:xfrm>
          <a:prstGeom prst="rect">
            <a:avLst/>
          </a:prstGeom>
        </p:spPr>
        <p:txBody>
          <a:bodyPr lIns="0" tIns="0" rIns="0" bIns="0" anchor="t"/>
          <a:lstStyle/>
          <a:p>
            <a:pPr algn="l">
              <a:lnSpc>
                <a:spcPct val="150000"/>
              </a:lnSpc>
              <a:defRPr sz="1800">
                <a:solidFill>
                  <a:srgbClr val="FFFFFF"/>
                </a:solidFill>
                <a:latin typeface="Georgia"/>
                <a:ea typeface="Georgia"/>
                <a:cs typeface="Georgia"/>
                <a:sym typeface="Georgia"/>
              </a:defRPr>
            </a:pPr>
            <a:r>
              <a:rPr dirty="0"/>
              <a:t>Artists often tell stories with their art.  </a:t>
            </a:r>
            <a:br>
              <a:rPr dirty="0"/>
            </a:br>
            <a:br>
              <a:rPr dirty="0"/>
            </a:br>
            <a:r>
              <a:rPr i="1" dirty="0"/>
              <a:t>What do you think the story is here?</a:t>
            </a:r>
            <a:br>
              <a:rPr i="1" dirty="0"/>
            </a:br>
            <a:br>
              <a:rPr i="1" dirty="0"/>
            </a:br>
            <a:r>
              <a:rPr i="1" dirty="0"/>
              <a:t>Do you think this picture shows the beginning, middle, or end of the story? </a:t>
            </a:r>
            <a:br>
              <a:rPr i="1" dirty="0"/>
            </a:br>
            <a:br>
              <a:rPr i="1" dirty="0"/>
            </a:br>
            <a:r>
              <a:rPr i="1" dirty="0"/>
              <a:t>What do you think happened before, and what might happen next? </a:t>
            </a:r>
            <a:br>
              <a:rPr i="1" dirty="0"/>
            </a:br>
            <a:r>
              <a:rPr dirty="0"/>
              <a:t> </a:t>
            </a:r>
            <a:br>
              <a:rPr dirty="0"/>
            </a:br>
            <a:br>
              <a:rPr dirty="0"/>
            </a:br>
            <a:br>
              <a:rPr dirty="0"/>
            </a:br>
            <a:endParaRPr dirty="0"/>
          </a:p>
        </p:txBody>
      </p:sp>
      <p:sp>
        <p:nvSpPr>
          <p:cNvPr id="130" name="Google Shape;91;p1"/>
          <p:cNvSpPr txBox="1"/>
          <p:nvPr/>
        </p:nvSpPr>
        <p:spPr>
          <a:xfrm>
            <a:off x="735988" y="5703232"/>
            <a:ext cx="6007711"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Ruth </a:t>
            </a:r>
            <a:r>
              <a:rPr lang="en-US" dirty="0" err="1"/>
              <a:t>Gikow</a:t>
            </a:r>
            <a:r>
              <a:rPr lang="en-US" dirty="0"/>
              <a:t>, Untitled, c. 1959, lithograph, 11</a:t>
            </a:r>
            <a:r>
              <a:rPr lang="en-US" spc="-150" dirty="0"/>
              <a:t> </a:t>
            </a:r>
            <a:r>
              <a:rPr lang="en-US" dirty="0"/>
              <a:t>⅜ × 14 inches</a:t>
            </a:r>
          </a:p>
        </p:txBody>
      </p:sp>
      <p:pic>
        <p:nvPicPr>
          <p:cNvPr id="3" name="Picture 2" descr="A white silhouette of a couple of people&#10;&#10;Description automatically generated">
            <a:extLst>
              <a:ext uri="{FF2B5EF4-FFF2-40B4-BE49-F238E27FC236}">
                <a16:creationId xmlns:a16="http://schemas.microsoft.com/office/drawing/2014/main" id="{C782A8D5-BBDE-61D1-67AD-85930F0FD6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pic>
        <p:nvPicPr>
          <p:cNvPr id="2" name="Picture 1" descr="A group of people in clothing&#10;&#10;Description automatically generated">
            <a:extLst>
              <a:ext uri="{FF2B5EF4-FFF2-40B4-BE49-F238E27FC236}">
                <a16:creationId xmlns:a16="http://schemas.microsoft.com/office/drawing/2014/main" id="{242BA293-47EE-B831-55AF-3E48BFEE9D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988" y="675281"/>
            <a:ext cx="5829622" cy="5027952"/>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32" name="Google Shape;103;g28513a080f6_1_0"/>
          <p:cNvSpPr txBox="1"/>
          <p:nvPr/>
        </p:nvSpPr>
        <p:spPr>
          <a:xfrm>
            <a:off x="599699" y="585303"/>
            <a:ext cx="3891021" cy="4104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150000"/>
              </a:lnSpc>
              <a:defRPr sz="1800">
                <a:solidFill>
                  <a:srgbClr val="FFFFFF"/>
                </a:solidFill>
              </a:defRPr>
            </a:pPr>
            <a:r>
              <a:rPr dirty="0"/>
              <a:t>The artist, Ruth </a:t>
            </a:r>
            <a:r>
              <a:rPr dirty="0" err="1"/>
              <a:t>Gikow</a:t>
            </a:r>
            <a:r>
              <a:rPr dirty="0"/>
              <a:t>, left some details out of this image. Try and imagine the rest of the picture. </a:t>
            </a:r>
            <a:br>
              <a:rPr dirty="0"/>
            </a:br>
            <a:br>
              <a:rPr dirty="0"/>
            </a:br>
            <a:r>
              <a:rPr i="1" dirty="0"/>
              <a:t>What do you think the setting might be? </a:t>
            </a:r>
            <a:br>
              <a:rPr i="1" dirty="0"/>
            </a:br>
            <a:br>
              <a:rPr i="1" dirty="0"/>
            </a:br>
            <a:r>
              <a:rPr i="1" dirty="0"/>
              <a:t>What else might be going on in the background or outside the picture frame</a:t>
            </a:r>
            <a:r>
              <a:rPr dirty="0"/>
              <a:t>?</a:t>
            </a:r>
          </a:p>
        </p:txBody>
      </p:sp>
      <p:sp>
        <p:nvSpPr>
          <p:cNvPr id="134" name="Google Shape;91;p1"/>
          <p:cNvSpPr txBox="1"/>
          <p:nvPr/>
        </p:nvSpPr>
        <p:spPr>
          <a:xfrm>
            <a:off x="4778477" y="5703232"/>
            <a:ext cx="6007711"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Ruth </a:t>
            </a:r>
            <a:r>
              <a:rPr lang="en-US" dirty="0" err="1"/>
              <a:t>Gikow</a:t>
            </a:r>
            <a:r>
              <a:rPr lang="en-US" dirty="0"/>
              <a:t>, Untitled, c. 1959, lithograph, 11</a:t>
            </a:r>
            <a:r>
              <a:rPr lang="en-US" spc="-150" dirty="0"/>
              <a:t> </a:t>
            </a:r>
            <a:r>
              <a:rPr lang="en-US" dirty="0"/>
              <a:t>⅜ × 14 inches</a:t>
            </a:r>
          </a:p>
        </p:txBody>
      </p:sp>
      <p:pic>
        <p:nvPicPr>
          <p:cNvPr id="3" name="Picture 2" descr="A white silhouette of a couple of people&#10;&#10;Description automatically generated">
            <a:extLst>
              <a:ext uri="{FF2B5EF4-FFF2-40B4-BE49-F238E27FC236}">
                <a16:creationId xmlns:a16="http://schemas.microsoft.com/office/drawing/2014/main" id="{74DD14A0-1585-69E7-406E-6ADEBE8EF3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pic>
        <p:nvPicPr>
          <p:cNvPr id="2" name="Picture 1" descr="A group of people in clothing&#10;&#10;Description automatically generated">
            <a:extLst>
              <a:ext uri="{FF2B5EF4-FFF2-40B4-BE49-F238E27FC236}">
                <a16:creationId xmlns:a16="http://schemas.microsoft.com/office/drawing/2014/main" id="{DEB66BAA-36E2-62F2-DF1E-9A5AB75452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8477" y="675281"/>
            <a:ext cx="5829622" cy="5027952"/>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36" name="Google Shape;110;p4"/>
          <p:cNvSpPr txBox="1">
            <a:spLocks noGrp="1"/>
          </p:cNvSpPr>
          <p:nvPr>
            <p:ph type="body" sz="half" idx="4294967295"/>
          </p:nvPr>
        </p:nvSpPr>
        <p:spPr>
          <a:xfrm>
            <a:off x="7020231" y="589935"/>
            <a:ext cx="4867461" cy="6645438"/>
          </a:xfrm>
          <a:prstGeom prst="rect">
            <a:avLst/>
          </a:prstGeom>
        </p:spPr>
        <p:txBody>
          <a:bodyPr lIns="0" tIns="0" rIns="0" bIns="0">
            <a:normAutofit/>
          </a:bodyPr>
          <a:lstStyle/>
          <a:p>
            <a:pPr indent="0">
              <a:lnSpc>
                <a:spcPct val="150000"/>
              </a:lnSpc>
              <a:defRPr sz="1800">
                <a:solidFill>
                  <a:srgbClr val="FFFFFF"/>
                </a:solidFill>
                <a:latin typeface="Georgia"/>
                <a:ea typeface="Georgia"/>
                <a:cs typeface="Georgia"/>
                <a:sym typeface="Georgia"/>
              </a:defRPr>
            </a:pPr>
            <a:r>
              <a:rPr dirty="0"/>
              <a:t>Marion </a:t>
            </a:r>
            <a:r>
              <a:rPr dirty="0" err="1"/>
              <a:t>Palfi</a:t>
            </a:r>
            <a:r>
              <a:rPr dirty="0"/>
              <a:t> took this family photograph of Chaim and Renee Gross and their two children, Yehudah and Mimi. </a:t>
            </a:r>
          </a:p>
          <a:p>
            <a:pPr indent="0">
              <a:lnSpc>
                <a:spcPct val="150000"/>
              </a:lnSpc>
              <a:defRPr sz="1800">
                <a:solidFill>
                  <a:srgbClr val="FFFFFF"/>
                </a:solidFill>
                <a:latin typeface="Georgia"/>
                <a:ea typeface="Georgia"/>
                <a:cs typeface="Georgia"/>
                <a:sym typeface="Georgia"/>
              </a:defRPr>
            </a:pPr>
            <a:endParaRPr dirty="0"/>
          </a:p>
          <a:p>
            <a:pPr indent="0">
              <a:lnSpc>
                <a:spcPct val="150000"/>
              </a:lnSpc>
              <a:defRPr sz="1800">
                <a:solidFill>
                  <a:srgbClr val="FFFFFF"/>
                </a:solidFill>
                <a:latin typeface="Georgia"/>
                <a:ea typeface="Georgia"/>
                <a:cs typeface="Georgia"/>
                <a:sym typeface="Georgia"/>
              </a:defRPr>
            </a:pPr>
            <a:r>
              <a:rPr dirty="0"/>
              <a:t>She wanted to capture an everyday moment of the family instead of a posed portrait. Chaim is wearing a uniform for the City Reserve Patrol, a group that helped keep people safe during World War II.</a:t>
            </a:r>
          </a:p>
        </p:txBody>
      </p:sp>
      <p:pic>
        <p:nvPicPr>
          <p:cNvPr id="137" name="Google Shape;112;p4"/>
          <p:cNvPicPr>
            <a:picLocks noChangeAspect="1"/>
          </p:cNvPicPr>
          <p:nvPr/>
        </p:nvPicPr>
        <p:blipFill>
          <a:blip r:embed="rId2">
            <a:extLst>
              <a:ext uri="{28A0092B-C50C-407E-A947-70E740481C1C}">
                <a14:useLocalDpi xmlns:a14="http://schemas.microsoft.com/office/drawing/2010/main"/>
              </a:ext>
            </a:extLst>
          </a:blip>
          <a:srcRect/>
          <a:stretch/>
        </p:blipFill>
        <p:spPr>
          <a:xfrm>
            <a:off x="641142" y="682303"/>
            <a:ext cx="5882810" cy="5232136"/>
          </a:xfrm>
          <a:prstGeom prst="rect">
            <a:avLst/>
          </a:prstGeom>
          <a:ln w="12700">
            <a:miter lim="400000"/>
          </a:ln>
        </p:spPr>
      </p:pic>
      <p:sp>
        <p:nvSpPr>
          <p:cNvPr id="138" name="TextBox 8"/>
          <p:cNvSpPr txBox="1"/>
          <p:nvPr/>
        </p:nvSpPr>
        <p:spPr>
          <a:xfrm>
            <a:off x="672508" y="5914438"/>
            <a:ext cx="5423492"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Marion </a:t>
            </a:r>
            <a:r>
              <a:rPr lang="en-US" dirty="0" err="1"/>
              <a:t>Palfi</a:t>
            </a:r>
            <a:r>
              <a:rPr lang="en-US" dirty="0"/>
              <a:t>, </a:t>
            </a:r>
            <a:r>
              <a:rPr lang="en-US" i="1" dirty="0"/>
              <a:t>Renee and Chaim Gross with their children Mimi and Yehudah</a:t>
            </a:r>
            <a:r>
              <a:rPr lang="en-US" dirty="0"/>
              <a:t>, New York City, 1944, photograph, 7</a:t>
            </a:r>
            <a:r>
              <a:rPr lang="en-US" spc="-150" dirty="0"/>
              <a:t> </a:t>
            </a:r>
            <a:r>
              <a:rPr lang="en-US" dirty="0"/>
              <a:t>⅛ × 8</a:t>
            </a:r>
            <a:r>
              <a:rPr lang="en-US" spc="-150" dirty="0"/>
              <a:t> </a:t>
            </a:r>
            <a:r>
              <a:rPr lang="en-US" dirty="0"/>
              <a:t>¾ inches</a:t>
            </a:r>
          </a:p>
        </p:txBody>
      </p:sp>
      <p:pic>
        <p:nvPicPr>
          <p:cNvPr id="3" name="Picture 2" descr="A white silhouette of a couple of people&#10;&#10;Description automatically generated">
            <a:extLst>
              <a:ext uri="{FF2B5EF4-FFF2-40B4-BE49-F238E27FC236}">
                <a16:creationId xmlns:a16="http://schemas.microsoft.com/office/drawing/2014/main" id="{5993F09F-B7D1-0D10-00BF-20FD3739F1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1364</TotalTime>
  <Words>1088</Words>
  <Application>Microsoft Macintosh PowerPoint</Application>
  <PresentationFormat>Widescreen</PresentationFormat>
  <Paragraphs>90</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Georgia</vt:lpstr>
      <vt:lpstr>Office Theme</vt:lpstr>
      <vt:lpstr>PowerPoint Presentation</vt:lpstr>
      <vt:lpstr>PowerPoint Presentation</vt:lpstr>
      <vt:lpstr>PowerPoint Presentation</vt:lpstr>
      <vt:lpstr>PowerPoint Presentation</vt:lpstr>
      <vt:lpstr>First, take a quiet moment to look at this work of art.   Then, discuss these questions  as a group:  What do you see?  What do you think about that? What do you wonder?   </vt:lpstr>
      <vt:lpstr>Take turns noticing things and sharing your thoughts.  Describe the characters and what  makes each one unique.  What is everyone doing? What do you see that tells you about  their actions?   </vt:lpstr>
      <vt:lpstr>Artists often tell stories with their art.    What do you think the story is here?  Do you think this picture shows the beginning, middle, or end of the story?   What do you think happened before, and what might happen next?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Brittany Cassandra</cp:lastModifiedBy>
  <cp:revision>21</cp:revision>
  <dcterms:modified xsi:type="dcterms:W3CDTF">2024-09-10T14:50:45Z</dcterms:modified>
</cp:coreProperties>
</file>