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eorgia"/>
          <a:ea typeface="Georgia"/>
          <a:cs typeface="Georgi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eorgia"/>
          <a:ea typeface="Georgia"/>
          <a:cs typeface="Georgi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eorgia"/>
          <a:ea typeface="Georgia"/>
          <a:cs typeface="Georgi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eorgia"/>
          <a:ea typeface="Georgia"/>
          <a:cs typeface="Georgi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2"/>
    <p:restoredTop sz="94626"/>
  </p:normalViewPr>
  <p:slideViewPr>
    <p:cSldViewPr snapToGrid="0" showGuides="1">
      <p:cViewPr varScale="1">
        <p:scale>
          <a:sx n="121" d="100"/>
          <a:sy n="121" d="100"/>
        </p:scale>
        <p:origin x="680"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143000" y="685800"/>
            <a:ext cx="4572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891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9673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lIns="45699" tIns="45699" rIns="45699" bIns="45699">
            <a:normAutofit/>
          </a:bodyPr>
          <a:lstStyle>
            <a:lvl1pPr algn="ctr">
              <a:lnSpc>
                <a:spcPct val="90000"/>
              </a:lnSpc>
              <a:spcBef>
                <a:spcPts val="1000"/>
              </a:spcBef>
              <a:defRPr sz="2400"/>
            </a:lvl1pPr>
            <a:lvl2pPr algn="ctr">
              <a:lnSpc>
                <a:spcPct val="90000"/>
              </a:lnSpc>
              <a:spcBef>
                <a:spcPts val="1000"/>
              </a:spcBef>
              <a:defRPr sz="2400"/>
            </a:lvl2pPr>
            <a:lvl3pPr algn="ctr">
              <a:lnSpc>
                <a:spcPct val="90000"/>
              </a:lnSpc>
              <a:spcBef>
                <a:spcPts val="1000"/>
              </a:spcBef>
              <a:defRPr sz="2400"/>
            </a:lvl3pPr>
            <a:lvl4pPr algn="ctr">
              <a:lnSpc>
                <a:spcPct val="90000"/>
              </a:lnSpc>
              <a:spcBef>
                <a:spcPts val="1000"/>
              </a:spcBef>
              <a:defRPr sz="2400"/>
            </a:lvl4pPr>
            <a:lvl5pPr algn="ctr">
              <a:lnSpc>
                <a:spcPct val="90000"/>
              </a:lnSpc>
              <a:spcBef>
                <a:spcPts val="1000"/>
              </a:spcBef>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93" name="Title Text"/>
          <p:cNvSpPr txBox="1">
            <a:spLocks noGrp="1"/>
          </p:cNvSpPr>
          <p:nvPr>
            <p:ph type="title"/>
          </p:nvPr>
        </p:nvSpPr>
        <p:spPr>
          <a:xfrm rot="5400000">
            <a:off x="7133431" y="1956593"/>
            <a:ext cx="5811839" cy="2628901"/>
          </a:xfrm>
          <a:prstGeom prst="rect">
            <a:avLst/>
          </a:prstGeom>
        </p:spPr>
        <p:txBody>
          <a:bodyPr/>
          <a:lstStyle/>
          <a:p>
            <a:r>
              <a:t>Title Text</a:t>
            </a:r>
          </a:p>
        </p:txBody>
      </p:sp>
      <p:sp>
        <p:nvSpPr>
          <p:cNvPr id="94" name="Body Level One…"/>
          <p:cNvSpPr txBox="1">
            <a:spLocks noGrp="1"/>
          </p:cNvSpPr>
          <p:nvPr>
            <p:ph type="body" idx="1"/>
          </p:nvPr>
        </p:nvSpPr>
        <p:spPr>
          <a:xfrm rot="5400000">
            <a:off x="1799431" y="-596107"/>
            <a:ext cx="5811838" cy="7734301"/>
          </a:xfrm>
          <a:prstGeom prst="rect">
            <a:avLst/>
          </a:prstGeom>
        </p:spPr>
        <p:txBody>
          <a:bodyPr lIns="45699" tIns="45699" rIns="45699" bIns="45699">
            <a:normAutofit/>
          </a:bodyPr>
          <a:lstStyle>
            <a:lvl1pPr marL="457200" indent="-342900">
              <a:lnSpc>
                <a:spcPct val="90000"/>
              </a:lnSpc>
              <a:spcBef>
                <a:spcPts val="1000"/>
              </a:spcBef>
              <a:buClr>
                <a:srgbClr val="000000"/>
              </a:buClr>
              <a:buSzPts val="1400"/>
              <a:buFont typeface="Arial"/>
              <a:buChar char="•"/>
            </a:lvl1pPr>
            <a:lvl2pPr marL="914400" indent="-342900">
              <a:lnSpc>
                <a:spcPct val="90000"/>
              </a:lnSpc>
              <a:spcBef>
                <a:spcPts val="1000"/>
              </a:spcBef>
              <a:buClr>
                <a:srgbClr val="000000"/>
              </a:buClr>
              <a:buSzPts val="1400"/>
              <a:buFont typeface="Arial"/>
              <a:buChar char="•"/>
            </a:lvl2pPr>
            <a:lvl3pPr marL="1371600" indent="-342900">
              <a:lnSpc>
                <a:spcPct val="90000"/>
              </a:lnSpc>
              <a:spcBef>
                <a:spcPts val="1000"/>
              </a:spcBef>
              <a:buClr>
                <a:srgbClr val="000000"/>
              </a:buClr>
              <a:buSzPts val="1400"/>
              <a:buFont typeface="Arial"/>
              <a:buChar char="•"/>
            </a:lvl3pPr>
            <a:lvl4pPr marL="1828800" indent="-342900">
              <a:lnSpc>
                <a:spcPct val="90000"/>
              </a:lnSpc>
              <a:spcBef>
                <a:spcPts val="1000"/>
              </a:spcBef>
              <a:buClr>
                <a:srgbClr val="000000"/>
              </a:buClr>
              <a:buSzPts val="1400"/>
              <a:buFont typeface="Arial"/>
              <a:buChar char="•"/>
            </a:lvl4pPr>
            <a:lvl5pPr marL="2286000" indent="-342900">
              <a:lnSpc>
                <a:spcPct val="90000"/>
              </a:lnSpc>
              <a:spcBef>
                <a:spcPts val="1000"/>
              </a:spcBef>
              <a:buClr>
                <a:srgbClr val="000000"/>
              </a:buClr>
              <a:buSzPts val="1400"/>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21" name="Body Level One…"/>
          <p:cNvSpPr txBox="1">
            <a:spLocks noGrp="1"/>
          </p:cNvSpPr>
          <p:nvPr>
            <p:ph type="body" sz="quarter" idx="1"/>
          </p:nvPr>
        </p:nvSpPr>
        <p:spPr>
          <a:xfrm>
            <a:off x="831850" y="4589462"/>
            <a:ext cx="10515600" cy="1500188"/>
          </a:xfrm>
          <a:prstGeom prst="rect">
            <a:avLst/>
          </a:prstGeom>
        </p:spPr>
        <p:txBody>
          <a:bodyPr lIns="45699" tIns="45699" rIns="45699" bIns="45699">
            <a:normAutofit/>
          </a:bodyPr>
          <a:lstStyle>
            <a:lvl1pPr marL="228600" indent="0">
              <a:lnSpc>
                <a:spcPct val="90000"/>
              </a:lnSpc>
              <a:spcBef>
                <a:spcPts val="1000"/>
              </a:spcBef>
              <a:defRPr sz="2400">
                <a:solidFill>
                  <a:srgbClr val="888888"/>
                </a:solidFill>
              </a:defRPr>
            </a:lvl1pPr>
            <a:lvl2pPr marL="228600" indent="457200">
              <a:lnSpc>
                <a:spcPct val="90000"/>
              </a:lnSpc>
              <a:spcBef>
                <a:spcPts val="1000"/>
              </a:spcBef>
              <a:defRPr sz="2400">
                <a:solidFill>
                  <a:srgbClr val="888888"/>
                </a:solidFill>
              </a:defRPr>
            </a:lvl2pPr>
            <a:lvl3pPr marL="228600" indent="914400">
              <a:lnSpc>
                <a:spcPct val="90000"/>
              </a:lnSpc>
              <a:spcBef>
                <a:spcPts val="1000"/>
              </a:spcBef>
              <a:defRPr sz="2400">
                <a:solidFill>
                  <a:srgbClr val="888888"/>
                </a:solidFill>
              </a:defRPr>
            </a:lvl3pPr>
            <a:lvl4pPr marL="228600" indent="1371600">
              <a:lnSpc>
                <a:spcPct val="90000"/>
              </a:lnSpc>
              <a:spcBef>
                <a:spcPts val="1000"/>
              </a:spcBef>
              <a:defRPr sz="2400">
                <a:solidFill>
                  <a:srgbClr val="888888"/>
                </a:solidFill>
              </a:defRPr>
            </a:lvl4pPr>
            <a:lvl5pPr marL="228600" indent="1828800">
              <a:lnSpc>
                <a:spcPct val="90000"/>
              </a:lnSpc>
              <a:spcBef>
                <a:spcPts val="1000"/>
              </a:spcBef>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38" name="Body Level One…"/>
          <p:cNvSpPr txBox="1">
            <a:spLocks noGrp="1"/>
          </p:cNvSpPr>
          <p:nvPr>
            <p:ph type="body" sz="quarter" idx="1"/>
          </p:nvPr>
        </p:nvSpPr>
        <p:spPr>
          <a:xfrm>
            <a:off x="839787" y="1681163"/>
            <a:ext cx="5157789" cy="823913"/>
          </a:xfrm>
          <a:prstGeom prst="rect">
            <a:avLst/>
          </a:prstGeom>
        </p:spPr>
        <p:txBody>
          <a:bodyPr lIns="45699" tIns="45699" rIns="45699" bIns="45699" anchor="b">
            <a:normAutofit/>
          </a:bodyPr>
          <a:lstStyle>
            <a:lvl1pPr marL="228600" indent="0">
              <a:lnSpc>
                <a:spcPct val="90000"/>
              </a:lnSpc>
              <a:spcBef>
                <a:spcPts val="1000"/>
              </a:spcBef>
              <a:defRPr sz="2400" b="1"/>
            </a:lvl1pPr>
            <a:lvl2pPr marL="228600" indent="457200">
              <a:lnSpc>
                <a:spcPct val="90000"/>
              </a:lnSpc>
              <a:spcBef>
                <a:spcPts val="1000"/>
              </a:spcBef>
              <a:defRPr sz="2400" b="1"/>
            </a:lvl2pPr>
            <a:lvl3pPr marL="228600" indent="914400">
              <a:lnSpc>
                <a:spcPct val="90000"/>
              </a:lnSpc>
              <a:spcBef>
                <a:spcPts val="1000"/>
              </a:spcBef>
              <a:defRPr sz="2400" b="1"/>
            </a:lvl3pPr>
            <a:lvl4pPr marL="228600" indent="1371600">
              <a:lnSpc>
                <a:spcPct val="90000"/>
              </a:lnSpc>
              <a:spcBef>
                <a:spcPts val="1000"/>
              </a:spcBef>
              <a:defRPr sz="2400" b="1"/>
            </a:lvl4pPr>
            <a:lvl5pPr marL="228600" indent="1828800">
              <a:lnSpc>
                <a:spcPct val="90000"/>
              </a:lnSpc>
              <a:spcBef>
                <a:spcPts val="1000"/>
              </a:spcBef>
              <a:defRPr sz="2400" b="1"/>
            </a:lvl5pPr>
          </a:lstStyle>
          <a:p>
            <a:r>
              <a:t>Body Level One</a:t>
            </a:r>
          </a:p>
          <a:p>
            <a:pPr lvl="1"/>
            <a:r>
              <a:t>Body Level Two</a:t>
            </a:r>
          </a:p>
          <a:p>
            <a:pPr lvl="2"/>
            <a:r>
              <a:t>Body Level Three</a:t>
            </a:r>
          </a:p>
          <a:p>
            <a:pPr lvl="3"/>
            <a:r>
              <a:t>Body Level Four</a:t>
            </a:r>
          </a:p>
          <a:p>
            <a:pPr lvl="4"/>
            <a:r>
              <a:t>Body Level Five</a:t>
            </a:r>
          </a:p>
        </p:txBody>
      </p:sp>
      <p:sp>
        <p:nvSpPr>
          <p:cNvPr id="39" name="Google Shape;39;p13"/>
          <p:cNvSpPr txBox="1">
            <a:spLocks noGrp="1"/>
          </p:cNvSpPr>
          <p:nvPr>
            <p:ph type="body" sz="half" idx="21"/>
          </p:nvPr>
        </p:nvSpPr>
        <p:spPr>
          <a:xfrm>
            <a:off x="839787" y="2505075"/>
            <a:ext cx="5157789" cy="3684588"/>
          </a:xfrm>
          <a:prstGeom prst="rect">
            <a:avLst/>
          </a:prstGeom>
        </p:spPr>
        <p:txBody>
          <a:bodyPr lIns="45699" tIns="45699" rIns="45699" bIns="45699">
            <a:normAutofit/>
          </a:bodyPr>
          <a:lstStyle/>
          <a:p>
            <a:pPr marL="457200" indent="-342900">
              <a:lnSpc>
                <a:spcPct val="90000"/>
              </a:lnSpc>
              <a:spcBef>
                <a:spcPts val="1000"/>
              </a:spcBef>
              <a:buClr>
                <a:srgbClr val="000000"/>
              </a:buClr>
              <a:buSzPts val="1400"/>
              <a:buFont typeface="Arial"/>
              <a:buChar char="•"/>
            </a:pPr>
            <a:endParaRPr/>
          </a:p>
        </p:txBody>
      </p:sp>
      <p:sp>
        <p:nvSpPr>
          <p:cNvPr id="40" name="Google Shape;40;p13"/>
          <p:cNvSpPr txBox="1">
            <a:spLocks noGrp="1"/>
          </p:cNvSpPr>
          <p:nvPr>
            <p:ph type="body" sz="quarter" idx="22"/>
          </p:nvPr>
        </p:nvSpPr>
        <p:spPr>
          <a:xfrm>
            <a:off x="6172200" y="1681163"/>
            <a:ext cx="5183188" cy="823913"/>
          </a:xfrm>
          <a:prstGeom prst="rect">
            <a:avLst/>
          </a:prstGeom>
        </p:spPr>
        <p:txBody>
          <a:bodyPr lIns="45699" tIns="45699" rIns="45699" bIns="45699" anchor="b">
            <a:normAutofit/>
          </a:bodyPr>
          <a:lstStyle/>
          <a:p>
            <a:pPr marL="228600" indent="0">
              <a:lnSpc>
                <a:spcPct val="90000"/>
              </a:lnSpc>
              <a:spcBef>
                <a:spcPts val="1000"/>
              </a:spcBef>
              <a:defRPr sz="2400" b="1"/>
            </a:pPr>
            <a:endParaRPr/>
          </a:p>
        </p:txBody>
      </p:sp>
      <p:sp>
        <p:nvSpPr>
          <p:cNvPr id="41" name="Google Shape;41;p13"/>
          <p:cNvSpPr txBox="1">
            <a:spLocks noGrp="1"/>
          </p:cNvSpPr>
          <p:nvPr>
            <p:ph type="body" sz="half" idx="23"/>
          </p:nvPr>
        </p:nvSpPr>
        <p:spPr>
          <a:xfrm>
            <a:off x="6172200" y="2505075"/>
            <a:ext cx="5183188" cy="3684588"/>
          </a:xfrm>
          <a:prstGeom prst="rect">
            <a:avLst/>
          </a:prstGeom>
        </p:spPr>
        <p:txBody>
          <a:bodyPr lIns="45699" tIns="45699" rIns="45699" bIns="45699">
            <a:normAutofit/>
          </a:bodyPr>
          <a:lstStyle/>
          <a:p>
            <a:pPr marL="457200" indent="-342900">
              <a:lnSpc>
                <a:spcPct val="90000"/>
              </a:lnSpc>
              <a:spcBef>
                <a:spcPts val="1000"/>
              </a:spcBef>
              <a:buClr>
                <a:srgbClr val="000000"/>
              </a:buClr>
              <a:buSzPts val="1400"/>
              <a:buFont typeface="Arial"/>
              <a:buChar char="•"/>
            </a:pPr>
            <a:endParaRP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65" name="Body Level One…"/>
          <p:cNvSpPr txBox="1">
            <a:spLocks noGrp="1"/>
          </p:cNvSpPr>
          <p:nvPr>
            <p:ph type="body" sz="half" idx="1"/>
          </p:nvPr>
        </p:nvSpPr>
        <p:spPr>
          <a:xfrm>
            <a:off x="5183187" y="987425"/>
            <a:ext cx="6172201" cy="4873625"/>
          </a:xfrm>
          <a:prstGeom prst="rect">
            <a:avLst/>
          </a:prstGeom>
        </p:spPr>
        <p:txBody>
          <a:bodyPr lIns="45699" tIns="45699" rIns="45699" bIns="45699">
            <a:normAutofit/>
          </a:bodyPr>
          <a:lstStyle>
            <a:lvl1pPr marL="457200" indent="-431800">
              <a:lnSpc>
                <a:spcPct val="90000"/>
              </a:lnSpc>
              <a:spcBef>
                <a:spcPts val="1000"/>
              </a:spcBef>
              <a:buClr>
                <a:srgbClr val="000000"/>
              </a:buClr>
              <a:buSzPts val="3200"/>
              <a:buFont typeface="Arial"/>
              <a:buChar char="•"/>
              <a:defRPr sz="3200"/>
            </a:lvl1pPr>
            <a:lvl2pPr marL="972457" indent="-464457">
              <a:lnSpc>
                <a:spcPct val="90000"/>
              </a:lnSpc>
              <a:spcBef>
                <a:spcPts val="1000"/>
              </a:spcBef>
              <a:buClr>
                <a:srgbClr val="000000"/>
              </a:buClr>
              <a:buSzPts val="3200"/>
              <a:buFont typeface="Arial"/>
              <a:buChar char="•"/>
              <a:defRPr sz="3200"/>
            </a:lvl2pPr>
            <a:lvl3pPr marL="1498600" indent="-508000">
              <a:lnSpc>
                <a:spcPct val="90000"/>
              </a:lnSpc>
              <a:spcBef>
                <a:spcPts val="1000"/>
              </a:spcBef>
              <a:buClr>
                <a:srgbClr val="000000"/>
              </a:buClr>
              <a:buSzPts val="3200"/>
              <a:buFont typeface="Arial"/>
              <a:buChar char="•"/>
              <a:defRPr sz="3200"/>
            </a:lvl3pPr>
            <a:lvl4pPr marL="2042160" indent="-568960">
              <a:lnSpc>
                <a:spcPct val="90000"/>
              </a:lnSpc>
              <a:spcBef>
                <a:spcPts val="1000"/>
              </a:spcBef>
              <a:buClr>
                <a:srgbClr val="000000"/>
              </a:buClr>
              <a:buSzPts val="3200"/>
              <a:buFont typeface="Arial"/>
              <a:buChar char="•"/>
              <a:defRPr sz="3200"/>
            </a:lvl4pPr>
            <a:lvl5pPr marL="2499360" indent="-568960">
              <a:lnSpc>
                <a:spcPct val="90000"/>
              </a:lnSpc>
              <a:spcBef>
                <a:spcPts val="1000"/>
              </a:spcBef>
              <a:buClr>
                <a:srgbClr val="000000"/>
              </a:buClr>
              <a:buSzPts val="3200"/>
              <a:buFont typeface="Arial"/>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6" name="Google Shape;57;p16"/>
          <p:cNvSpPr txBox="1">
            <a:spLocks noGrp="1"/>
          </p:cNvSpPr>
          <p:nvPr>
            <p:ph type="body" sz="quarter" idx="21"/>
          </p:nvPr>
        </p:nvSpPr>
        <p:spPr>
          <a:xfrm>
            <a:off x="839787" y="2057400"/>
            <a:ext cx="3932239" cy="3811588"/>
          </a:xfrm>
          <a:prstGeom prst="rect">
            <a:avLst/>
          </a:prstGeom>
        </p:spPr>
        <p:txBody>
          <a:bodyPr lIns="45699" tIns="45699" rIns="45699" bIns="45699">
            <a:normAutofit/>
          </a:bodyPr>
          <a:lstStyle/>
          <a:p>
            <a:pPr marL="228600" indent="0">
              <a:lnSpc>
                <a:spcPct val="90000"/>
              </a:lnSpc>
              <a:spcBef>
                <a:spcPts val="1000"/>
              </a:spcBef>
              <a:defRPr sz="1600"/>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7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5" name="Google Shape;63;p17"/>
          <p:cNvSpPr>
            <a:spLocks noGrp="1"/>
          </p:cNvSpPr>
          <p:nvPr>
            <p:ph type="pic" sz="half" idx="21"/>
          </p:nvPr>
        </p:nvSpPr>
        <p:spPr>
          <a:xfrm>
            <a:off x="5183187" y="987425"/>
            <a:ext cx="6172201" cy="4873625"/>
          </a:xfrm>
          <a:prstGeom prst="rect">
            <a:avLst/>
          </a:prstGeom>
        </p:spPr>
        <p:txBody>
          <a:bodyPr lIns="91439" rIns="91439"/>
          <a:lstStyle/>
          <a:p>
            <a:endParaRPr/>
          </a:p>
        </p:txBody>
      </p:sp>
      <p:sp>
        <p:nvSpPr>
          <p:cNvPr id="76" name="Body Level One…"/>
          <p:cNvSpPr txBox="1">
            <a:spLocks noGrp="1"/>
          </p:cNvSpPr>
          <p:nvPr>
            <p:ph type="body" sz="quarter" idx="1"/>
          </p:nvPr>
        </p:nvSpPr>
        <p:spPr>
          <a:xfrm>
            <a:off x="839787" y="2057400"/>
            <a:ext cx="3932239" cy="3811588"/>
          </a:xfrm>
          <a:prstGeom prst="rect">
            <a:avLst/>
          </a:prstGeom>
        </p:spPr>
        <p:txBody>
          <a:bodyPr lIns="45699" tIns="45699" rIns="45699" bIns="45699">
            <a:normAutofit/>
          </a:bodyPr>
          <a:lstStyle>
            <a:lvl1pPr marL="228600" indent="0">
              <a:lnSpc>
                <a:spcPct val="90000"/>
              </a:lnSpc>
              <a:spcBef>
                <a:spcPts val="1000"/>
              </a:spcBef>
              <a:defRPr sz="1600"/>
            </a:lvl1pPr>
            <a:lvl2pPr marL="228600" indent="457200">
              <a:lnSpc>
                <a:spcPct val="90000"/>
              </a:lnSpc>
              <a:spcBef>
                <a:spcPts val="1000"/>
              </a:spcBef>
              <a:defRPr sz="1600"/>
            </a:lvl2pPr>
            <a:lvl3pPr marL="228600" indent="914400">
              <a:lnSpc>
                <a:spcPct val="90000"/>
              </a:lnSpc>
              <a:spcBef>
                <a:spcPts val="1000"/>
              </a:spcBef>
              <a:defRPr sz="1600"/>
            </a:lvl3pPr>
            <a:lvl4pPr marL="228600" indent="1371600">
              <a:lnSpc>
                <a:spcPct val="90000"/>
              </a:lnSpc>
              <a:spcBef>
                <a:spcPts val="1000"/>
              </a:spcBef>
              <a:defRPr sz="1600"/>
            </a:lvl4pPr>
            <a:lvl5pPr marL="228600" indent="1828800">
              <a:lnSpc>
                <a:spcPct val="90000"/>
              </a:lnSpc>
              <a:spcBef>
                <a:spcPts val="1000"/>
              </a:spcBef>
              <a:defRPr sz="16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idx="1"/>
          </p:nvPr>
        </p:nvSpPr>
        <p:spPr>
          <a:xfrm rot="5400000">
            <a:off x="3920330" y="-1256506"/>
            <a:ext cx="4351339" cy="10515601"/>
          </a:xfrm>
          <a:prstGeom prst="rect">
            <a:avLst/>
          </a:prstGeom>
        </p:spPr>
        <p:txBody>
          <a:bodyPr lIns="45699" tIns="45699" rIns="45699" bIns="45699">
            <a:normAutofit/>
          </a:bodyPr>
          <a:lstStyle>
            <a:lvl1pPr marL="457200" indent="-342900">
              <a:lnSpc>
                <a:spcPct val="90000"/>
              </a:lnSpc>
              <a:spcBef>
                <a:spcPts val="1000"/>
              </a:spcBef>
              <a:buClr>
                <a:srgbClr val="000000"/>
              </a:buClr>
              <a:buSzPts val="1400"/>
              <a:buFont typeface="Arial"/>
              <a:buChar char="•"/>
            </a:lvl1pPr>
            <a:lvl2pPr marL="914400" indent="-342900">
              <a:lnSpc>
                <a:spcPct val="90000"/>
              </a:lnSpc>
              <a:spcBef>
                <a:spcPts val="1000"/>
              </a:spcBef>
              <a:buClr>
                <a:srgbClr val="000000"/>
              </a:buClr>
              <a:buSzPts val="1400"/>
              <a:buFont typeface="Arial"/>
              <a:buChar char="•"/>
            </a:lvl2pPr>
            <a:lvl3pPr marL="1371600" indent="-342900">
              <a:lnSpc>
                <a:spcPct val="90000"/>
              </a:lnSpc>
              <a:spcBef>
                <a:spcPts val="1000"/>
              </a:spcBef>
              <a:buClr>
                <a:srgbClr val="000000"/>
              </a:buClr>
              <a:buSzPts val="1400"/>
              <a:buFont typeface="Arial"/>
              <a:buChar char="•"/>
            </a:lvl3pPr>
            <a:lvl4pPr marL="1828800" indent="-342900">
              <a:lnSpc>
                <a:spcPct val="90000"/>
              </a:lnSpc>
              <a:spcBef>
                <a:spcPts val="1000"/>
              </a:spcBef>
              <a:buClr>
                <a:srgbClr val="000000"/>
              </a:buClr>
              <a:buSzPts val="1400"/>
              <a:buFont typeface="Arial"/>
              <a:buChar char="•"/>
            </a:lvl4pPr>
            <a:lvl5pPr marL="2286000" indent="-342900">
              <a:lnSpc>
                <a:spcPct val="90000"/>
              </a:lnSpc>
              <a:spcBef>
                <a:spcPts val="1000"/>
              </a:spcBef>
              <a:buClr>
                <a:srgbClr val="000000"/>
              </a:buClr>
              <a:buSzPts val="1400"/>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216" y="6414780"/>
            <a:ext cx="258585" cy="248265"/>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0" marR="0" indent="5080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rcgrossfoundation.or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04" name="Google Shape;84;g28513a080f6_1_9"/>
          <p:cNvSpPr txBox="1">
            <a:spLocks noGrp="1"/>
          </p:cNvSpPr>
          <p:nvPr>
            <p:ph type="subTitle" idx="1"/>
          </p:nvPr>
        </p:nvSpPr>
        <p:spPr>
          <a:xfrm>
            <a:off x="1635272" y="1092405"/>
            <a:ext cx="11033592" cy="4389572"/>
          </a:xfrm>
          <a:prstGeom prst="rect">
            <a:avLst/>
          </a:prstGeom>
        </p:spPr>
        <p:txBody>
          <a:bodyPr lIns="0" tIns="0" rIns="0" bIns="0"/>
          <a:lstStyle/>
          <a:p>
            <a:pPr indent="0" algn="l">
              <a:lnSpc>
                <a:spcPct val="100000"/>
              </a:lnSpc>
              <a:spcBef>
                <a:spcPts val="0"/>
              </a:spcBef>
              <a:defRPr sz="9600">
                <a:solidFill>
                  <a:srgbClr val="FFFFFF"/>
                </a:solidFill>
              </a:defRPr>
            </a:pPr>
            <a:r>
              <a:t>Building Community, </a:t>
            </a:r>
          </a:p>
          <a:p>
            <a:pPr indent="0" algn="l">
              <a:lnSpc>
                <a:spcPct val="100000"/>
              </a:lnSpc>
              <a:spcBef>
                <a:spcPts val="0"/>
              </a:spcBef>
              <a:defRPr sz="9600">
                <a:solidFill>
                  <a:srgbClr val="FFFFFF"/>
                </a:solidFill>
              </a:defRPr>
            </a:pPr>
            <a:r>
              <a:t>Helping Others</a:t>
            </a:r>
          </a:p>
        </p:txBody>
      </p:sp>
      <p:pic>
        <p:nvPicPr>
          <p:cNvPr id="3" name="Picture 2" descr="A white silhouette of a couple of people&#10;&#10;Description automatically generated">
            <a:extLst>
              <a:ext uri="{FF2B5EF4-FFF2-40B4-BE49-F238E27FC236}">
                <a16:creationId xmlns:a16="http://schemas.microsoft.com/office/drawing/2014/main" id="{3F849193-7B68-CBD4-B842-543157FB5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
        <p:cNvGrpSpPr/>
        <p:nvPr/>
      </p:nvGrpSpPr>
      <p:grpSpPr>
        <a:xfrm>
          <a:off x="0" y="0"/>
          <a:ext cx="0" cy="0"/>
          <a:chOff x="0" y="0"/>
          <a:chExt cx="0" cy="0"/>
        </a:xfrm>
      </p:grpSpPr>
      <p:sp>
        <p:nvSpPr>
          <p:cNvPr id="142" name="Google Shape;89;p1"/>
          <p:cNvSpPr txBox="1">
            <a:spLocks noGrp="1"/>
          </p:cNvSpPr>
          <p:nvPr>
            <p:ph type="ctrTitle"/>
          </p:nvPr>
        </p:nvSpPr>
        <p:spPr>
          <a:xfrm>
            <a:off x="7071360" y="369255"/>
            <a:ext cx="4731757" cy="6059834"/>
          </a:xfrm>
          <a:prstGeom prst="rect">
            <a:avLst/>
          </a:prstGeom>
        </p:spPr>
        <p:txBody>
          <a:bodyPr lIns="0" tIns="0" rIns="0" bIns="0" anchor="t">
            <a:normAutofit fontScale="90000"/>
          </a:bodyPr>
          <a:lstStyle/>
          <a:p>
            <a:pPr algn="l" defTabSz="905255">
              <a:lnSpc>
                <a:spcPct val="150000"/>
              </a:lnSpc>
              <a:defRPr sz="1782">
                <a:solidFill>
                  <a:srgbClr val="FFFFFF"/>
                </a:solidFill>
                <a:latin typeface="Georgia"/>
                <a:ea typeface="Georgia"/>
                <a:cs typeface="Georgia"/>
                <a:sym typeface="Georgia"/>
              </a:defRPr>
            </a:pPr>
            <a:r>
              <a:rPr sz="2000" dirty="0"/>
              <a:t>Just six years after arriving in New York, Chaim Gross began teaching art classes at the Educational Alliance. </a:t>
            </a:r>
            <a:br>
              <a:rPr sz="2000" dirty="0"/>
            </a:br>
            <a:br>
              <a:rPr sz="2000" dirty="0"/>
            </a:br>
            <a:r>
              <a:rPr sz="2000" dirty="0"/>
              <a:t>You can see him teaching a sculpture class in this photo (he is on the right side).</a:t>
            </a:r>
            <a:br>
              <a:rPr sz="2000" dirty="0"/>
            </a:br>
            <a:br>
              <a:rPr sz="2000" dirty="0"/>
            </a:br>
            <a:r>
              <a:rPr sz="2000" dirty="0"/>
              <a:t>Look closely at the photograph for a few moments.</a:t>
            </a:r>
            <a:br>
              <a:rPr sz="2000" dirty="0"/>
            </a:br>
            <a:br>
              <a:rPr sz="2000" dirty="0"/>
            </a:br>
            <a:r>
              <a:rPr sz="2000" i="1" dirty="0"/>
              <a:t>What is going on in this picture? </a:t>
            </a:r>
            <a:br>
              <a:rPr sz="2000" i="1" dirty="0"/>
            </a:br>
            <a:br>
              <a:rPr sz="2000" i="1" dirty="0"/>
            </a:br>
            <a:r>
              <a:rPr sz="2000" i="1" dirty="0"/>
              <a:t>What do you see that tells you </a:t>
            </a:r>
            <a:br>
              <a:rPr lang="en-US" sz="2000" i="1" dirty="0"/>
            </a:br>
            <a:r>
              <a:rPr sz="2000" i="1" dirty="0"/>
              <a:t>about that?</a:t>
            </a:r>
            <a:br>
              <a:rPr i="1" dirty="0"/>
            </a:br>
            <a:br>
              <a:rPr i="1" dirty="0"/>
            </a:br>
            <a:br>
              <a:rPr i="1" dirty="0"/>
            </a:br>
            <a:endParaRPr i="1" dirty="0"/>
          </a:p>
        </p:txBody>
      </p:sp>
      <p:sp>
        <p:nvSpPr>
          <p:cNvPr id="143" name="Google Shape;91;p1"/>
          <p:cNvSpPr txBox="1"/>
          <p:nvPr/>
        </p:nvSpPr>
        <p:spPr>
          <a:xfrm>
            <a:off x="605088" y="5108028"/>
            <a:ext cx="598489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Marion </a:t>
            </a:r>
            <a:r>
              <a:rPr lang="en-US" dirty="0" err="1"/>
              <a:t>Palfi</a:t>
            </a:r>
            <a:r>
              <a:rPr lang="en-US" dirty="0"/>
              <a:t>, </a:t>
            </a:r>
            <a:r>
              <a:rPr lang="en-US" i="1" dirty="0"/>
              <a:t>Chaim Gross teaching at the Educational Alliance</a:t>
            </a:r>
            <a:r>
              <a:rPr lang="en-US" dirty="0"/>
              <a:t>, 1944, photograph, 7 × 9</a:t>
            </a:r>
            <a:r>
              <a:rPr lang="en-US" spc="-150" dirty="0"/>
              <a:t> </a:t>
            </a:r>
            <a:r>
              <a:rPr lang="en-US" dirty="0"/>
              <a:t>⅛ inches</a:t>
            </a:r>
          </a:p>
        </p:txBody>
      </p:sp>
      <p:pic>
        <p:nvPicPr>
          <p:cNvPr id="144" name="Google Shape;127;p3"/>
          <p:cNvPicPr>
            <a:picLocks noChangeAspect="1"/>
          </p:cNvPicPr>
          <p:nvPr/>
        </p:nvPicPr>
        <p:blipFill>
          <a:blip r:embed="rId2">
            <a:extLst>
              <a:ext uri="{28A0092B-C50C-407E-A947-70E740481C1C}">
                <a14:useLocalDpi xmlns:a14="http://schemas.microsoft.com/office/drawing/2010/main" val="0"/>
              </a:ext>
            </a:extLst>
          </a:blip>
          <a:srcRect/>
          <a:stretch/>
        </p:blipFill>
        <p:spPr>
          <a:xfrm>
            <a:off x="605088" y="379210"/>
            <a:ext cx="6149151" cy="4728678"/>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4BFD07FE-DC3D-FC5D-73D7-0A99A1B4F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46" name="Google Shape;89;p1"/>
          <p:cNvSpPr txBox="1">
            <a:spLocks noGrp="1"/>
          </p:cNvSpPr>
          <p:nvPr>
            <p:ph type="ctrTitle"/>
          </p:nvPr>
        </p:nvSpPr>
        <p:spPr>
          <a:xfrm>
            <a:off x="550453" y="369255"/>
            <a:ext cx="3686268" cy="6059834"/>
          </a:xfrm>
          <a:prstGeom prst="rect">
            <a:avLst/>
          </a:prstGeom>
        </p:spPr>
        <p:txBody>
          <a:bodyPr lIns="0" tIns="0" rIns="0" bIns="0" anchor="t"/>
          <a:lstStyle/>
          <a:p>
            <a:pPr algn="l">
              <a:lnSpc>
                <a:spcPct val="150000"/>
              </a:lnSpc>
              <a:defRPr sz="1800">
                <a:solidFill>
                  <a:srgbClr val="FFFFFF"/>
                </a:solidFill>
                <a:latin typeface="Georgia"/>
                <a:ea typeface="Georgia"/>
                <a:cs typeface="Georgia"/>
                <a:sym typeface="Georgia"/>
              </a:defRPr>
            </a:pPr>
            <a:r>
              <a:rPr sz="2000" dirty="0"/>
              <a:t>Chaim Gross taught at the Alliance for over fifty years. He remained grateful to them for helping him as a young artist, and he loved giving back by continuing to teach.</a:t>
            </a:r>
            <a:br>
              <a:rPr dirty="0"/>
            </a:br>
            <a:endParaRPr dirty="0"/>
          </a:p>
        </p:txBody>
      </p:sp>
      <p:sp>
        <p:nvSpPr>
          <p:cNvPr id="147" name="Google Shape;91;p1"/>
          <p:cNvSpPr txBox="1"/>
          <p:nvPr/>
        </p:nvSpPr>
        <p:spPr>
          <a:xfrm>
            <a:off x="4880706" y="5108028"/>
            <a:ext cx="5984898"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Marion </a:t>
            </a:r>
            <a:r>
              <a:rPr lang="en-US" dirty="0" err="1"/>
              <a:t>Palfi</a:t>
            </a:r>
            <a:r>
              <a:rPr lang="en-US" dirty="0"/>
              <a:t>, </a:t>
            </a:r>
            <a:r>
              <a:rPr lang="en-US" i="1" dirty="0"/>
              <a:t>Chaim Gross teaching at the Educational Alliance</a:t>
            </a:r>
            <a:r>
              <a:rPr lang="en-US" dirty="0"/>
              <a:t>, 1944, photograph, 7 × 9</a:t>
            </a:r>
            <a:r>
              <a:rPr lang="en-US" spc="-150" dirty="0"/>
              <a:t> </a:t>
            </a:r>
            <a:r>
              <a:rPr lang="en-US" dirty="0"/>
              <a:t>⅛ inches</a:t>
            </a:r>
          </a:p>
          <a:p>
            <a:pPr>
              <a:defRPr>
                <a:solidFill>
                  <a:srgbClr val="FFFFFF"/>
                </a:solidFill>
                <a:latin typeface="+mn-lt"/>
                <a:ea typeface="+mn-ea"/>
                <a:cs typeface="+mn-cs"/>
                <a:sym typeface="Arial"/>
              </a:defRPr>
            </a:pPr>
            <a:endParaRPr dirty="0"/>
          </a:p>
        </p:txBody>
      </p:sp>
      <p:pic>
        <p:nvPicPr>
          <p:cNvPr id="148" name="Google Shape;127;p3"/>
          <p:cNvPicPr>
            <a:picLocks noChangeAspect="1"/>
          </p:cNvPicPr>
          <p:nvPr/>
        </p:nvPicPr>
        <p:blipFill>
          <a:blip r:embed="rId2">
            <a:extLst>
              <a:ext uri="{28A0092B-C50C-407E-A947-70E740481C1C}">
                <a14:useLocalDpi xmlns:a14="http://schemas.microsoft.com/office/drawing/2010/main" val="0"/>
              </a:ext>
            </a:extLst>
          </a:blip>
          <a:srcRect/>
          <a:stretch/>
        </p:blipFill>
        <p:spPr>
          <a:xfrm>
            <a:off x="4880706" y="379210"/>
            <a:ext cx="6149150" cy="4728677"/>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A2C41078-BC9A-4496-00F0-6DDA73D24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50" name="Google Shape;89;p1"/>
          <p:cNvSpPr txBox="1">
            <a:spLocks noGrp="1"/>
          </p:cNvSpPr>
          <p:nvPr>
            <p:ph type="ctrTitle"/>
          </p:nvPr>
        </p:nvSpPr>
        <p:spPr>
          <a:xfrm>
            <a:off x="6440557" y="315873"/>
            <a:ext cx="5669280" cy="2602256"/>
          </a:xfrm>
          <a:prstGeom prst="rect">
            <a:avLst/>
          </a:prstGeom>
        </p:spPr>
        <p:txBody>
          <a:bodyPr lIns="0" tIns="0" rIns="0" bIns="0" anchor="t"/>
          <a:lstStyle>
            <a:lvl1pPr algn="l">
              <a:lnSpc>
                <a:spcPct val="150000"/>
              </a:lnSpc>
              <a:defRPr sz="2000">
                <a:solidFill>
                  <a:srgbClr val="FFFFFF"/>
                </a:solidFill>
                <a:latin typeface="Georgia"/>
                <a:ea typeface="Georgia"/>
                <a:cs typeface="Georgia"/>
                <a:sym typeface="Georgia"/>
              </a:defRPr>
            </a:lvl1pPr>
          </a:lstStyle>
          <a:p>
            <a:r>
              <a:rPr dirty="0"/>
              <a:t>Chaim Gross’s friend and fellow artist, Jacob Lawrence (</a:t>
            </a:r>
            <a:r>
              <a:rPr lang="en-US" dirty="0"/>
              <a:t>below</a:t>
            </a:r>
            <a:r>
              <a:rPr dirty="0"/>
              <a:t>), also found his passion for art by taking classes at a community center (also called a settlement house), called the Utopia Children’s House (left).</a:t>
            </a:r>
          </a:p>
        </p:txBody>
      </p:sp>
      <p:sp>
        <p:nvSpPr>
          <p:cNvPr id="151" name="Google Shape;91;p1"/>
          <p:cNvSpPr txBox="1"/>
          <p:nvPr/>
        </p:nvSpPr>
        <p:spPr>
          <a:xfrm>
            <a:off x="392256" y="5674333"/>
            <a:ext cx="496027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b="0" i="0" u="none" strike="noStrike" dirty="0">
                <a:solidFill>
                  <a:schemeClr val="bg1"/>
                </a:solidFill>
                <a:effectLst/>
                <a:latin typeface="Arial" panose="020B0604020202020204" pitchFamily="34" charset="0"/>
              </a:rPr>
              <a:t>Jack Allison, Utopia Children's House from </a:t>
            </a:r>
            <a:r>
              <a:rPr lang="en-US" b="0" i="1" u="none" strike="noStrike" dirty="0">
                <a:solidFill>
                  <a:schemeClr val="bg1"/>
                </a:solidFill>
                <a:effectLst/>
                <a:latin typeface="Arial" panose="020B0604020202020204" pitchFamily="34" charset="0"/>
              </a:rPr>
              <a:t>New York, New York</a:t>
            </a:r>
            <a:r>
              <a:rPr lang="en-US" b="0" i="0" u="none" strike="noStrike" dirty="0">
                <a:solidFill>
                  <a:schemeClr val="bg1"/>
                </a:solidFill>
                <a:effectLst/>
                <a:latin typeface="Arial" panose="020B0604020202020204" pitchFamily="34" charset="0"/>
              </a:rPr>
              <a:t>, 1938, negative, 2</a:t>
            </a:r>
            <a:r>
              <a:rPr lang="en-US" b="0" i="0" u="none" strike="noStrike" spc="-150" dirty="0">
                <a:solidFill>
                  <a:schemeClr val="bg1"/>
                </a:solidFill>
                <a:effectLst/>
                <a:latin typeface="Arial" panose="020B0604020202020204" pitchFamily="34" charset="0"/>
              </a:rPr>
              <a:t> </a:t>
            </a:r>
            <a:r>
              <a:rPr lang="en-US" b="0" i="0" u="none" strike="noStrike" dirty="0">
                <a:solidFill>
                  <a:schemeClr val="bg1"/>
                </a:solidFill>
                <a:effectLst/>
                <a:latin typeface="Arial" panose="020B0604020202020204" pitchFamily="34" charset="0"/>
              </a:rPr>
              <a:t>¼ × 2</a:t>
            </a:r>
            <a:r>
              <a:rPr lang="en-US" b="0" i="0" u="none" strike="noStrike" spc="-150" dirty="0">
                <a:solidFill>
                  <a:schemeClr val="bg1"/>
                </a:solidFill>
                <a:effectLst/>
                <a:latin typeface="Arial" panose="020B0604020202020204" pitchFamily="34" charset="0"/>
              </a:rPr>
              <a:t> </a:t>
            </a:r>
            <a:r>
              <a:rPr lang="en-US" b="0" i="0" u="none" strike="noStrike" dirty="0">
                <a:solidFill>
                  <a:schemeClr val="bg1"/>
                </a:solidFill>
                <a:effectLst/>
                <a:latin typeface="Arial" panose="020B0604020202020204" pitchFamily="34" charset="0"/>
              </a:rPr>
              <a:t>¼ inches</a:t>
            </a:r>
            <a:endParaRPr dirty="0">
              <a:solidFill>
                <a:schemeClr val="bg1"/>
              </a:solidFill>
            </a:endParaRPr>
          </a:p>
        </p:txBody>
      </p:sp>
      <p:sp>
        <p:nvSpPr>
          <p:cNvPr id="152" name="Google Shape;91;p1"/>
          <p:cNvSpPr txBox="1"/>
          <p:nvPr/>
        </p:nvSpPr>
        <p:spPr>
          <a:xfrm>
            <a:off x="6440557" y="5674332"/>
            <a:ext cx="307936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Kenneth F. Space, </a:t>
            </a:r>
            <a:r>
              <a:rPr lang="en-US" i="1" dirty="0"/>
              <a:t>Photograph of Jacob Lawrence</a:t>
            </a:r>
            <a:r>
              <a:rPr lang="en-US" dirty="0"/>
              <a:t>, c. 1939.</a:t>
            </a:r>
          </a:p>
        </p:txBody>
      </p:sp>
      <p:pic>
        <p:nvPicPr>
          <p:cNvPr id="153" name="Google Shape;143;p4"/>
          <p:cNvPicPr>
            <a:picLocks noChangeAspect="1"/>
          </p:cNvPicPr>
          <p:nvPr/>
        </p:nvPicPr>
        <p:blipFill>
          <a:blip r:embed="rId2">
            <a:extLst>
              <a:ext uri="{28A0092B-C50C-407E-A947-70E740481C1C}">
                <a14:useLocalDpi xmlns:a14="http://schemas.microsoft.com/office/drawing/2010/main" val="0"/>
              </a:ext>
            </a:extLst>
          </a:blip>
          <a:srcRect/>
          <a:stretch/>
        </p:blipFill>
        <p:spPr>
          <a:xfrm>
            <a:off x="393319" y="315874"/>
            <a:ext cx="5530207" cy="5358462"/>
          </a:xfrm>
          <a:prstGeom prst="rect">
            <a:avLst/>
          </a:prstGeom>
          <a:ln w="12700">
            <a:miter lim="400000"/>
          </a:ln>
        </p:spPr>
      </p:pic>
      <p:pic>
        <p:nvPicPr>
          <p:cNvPr id="154" name="Google Shape;140;p4"/>
          <p:cNvPicPr>
            <a:picLocks noChangeAspect="1"/>
          </p:cNvPicPr>
          <p:nvPr/>
        </p:nvPicPr>
        <p:blipFill>
          <a:blip r:embed="rId3">
            <a:extLst>
              <a:ext uri="{28A0092B-C50C-407E-A947-70E740481C1C}">
                <a14:useLocalDpi xmlns:a14="http://schemas.microsoft.com/office/drawing/2010/main" val="0"/>
              </a:ext>
            </a:extLst>
          </a:blip>
          <a:srcRect/>
          <a:stretch/>
        </p:blipFill>
        <p:spPr>
          <a:xfrm>
            <a:off x="6471701" y="2938182"/>
            <a:ext cx="2718030" cy="2736151"/>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7900CF33-CEE3-8B20-0129-F2F09E338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56" name="Google Shape;89;p1"/>
          <p:cNvSpPr txBox="1">
            <a:spLocks noGrp="1"/>
          </p:cNvSpPr>
          <p:nvPr>
            <p:ph type="ctrTitle"/>
          </p:nvPr>
        </p:nvSpPr>
        <p:spPr>
          <a:xfrm>
            <a:off x="599701" y="393542"/>
            <a:ext cx="4358379" cy="2584981"/>
          </a:xfrm>
          <a:prstGeom prst="rect">
            <a:avLst/>
          </a:prstGeom>
        </p:spPr>
        <p:txBody>
          <a:bodyPr lIns="0" tIns="0" rIns="0" bIns="0" anchor="t">
            <a:normAutofit fontScale="90000"/>
          </a:bodyPr>
          <a:lstStyle/>
          <a:p>
            <a:pPr algn="l">
              <a:lnSpc>
                <a:spcPct val="150000"/>
              </a:lnSpc>
              <a:defRPr sz="2000">
                <a:solidFill>
                  <a:srgbClr val="FFFFFF"/>
                </a:solidFill>
                <a:latin typeface="Georgia"/>
                <a:ea typeface="Georgia"/>
                <a:cs typeface="Georgia"/>
                <a:sym typeface="Georgia"/>
              </a:defRPr>
            </a:pPr>
            <a:r>
              <a:rPr dirty="0"/>
              <a:t>It was located in Harlem, a neighborhood in Manhattan, and it helped Black Americans who had moved from the South to New York City seeking a better life, like Jacob Lawrence and his family. </a:t>
            </a:r>
            <a:br>
              <a:rPr dirty="0"/>
            </a:br>
            <a:endParaRPr dirty="0"/>
          </a:p>
        </p:txBody>
      </p:sp>
      <p:sp>
        <p:nvSpPr>
          <p:cNvPr id="157" name="Google Shape;91;p1"/>
          <p:cNvSpPr txBox="1"/>
          <p:nvPr/>
        </p:nvSpPr>
        <p:spPr>
          <a:xfrm>
            <a:off x="5271894" y="5719488"/>
            <a:ext cx="4870926"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b="0" i="0" u="none" strike="noStrike" dirty="0">
                <a:solidFill>
                  <a:schemeClr val="bg1"/>
                </a:solidFill>
                <a:effectLst/>
                <a:latin typeface="Arial" panose="020B0604020202020204" pitchFamily="34" charset="0"/>
              </a:rPr>
              <a:t>Jack Allison, Utopia Children's House from </a:t>
            </a:r>
            <a:r>
              <a:rPr lang="en-US" b="0" i="1" u="none" strike="noStrike" dirty="0">
                <a:solidFill>
                  <a:schemeClr val="bg1"/>
                </a:solidFill>
                <a:effectLst/>
                <a:latin typeface="Arial" panose="020B0604020202020204" pitchFamily="34" charset="0"/>
              </a:rPr>
              <a:t>New York, New York</a:t>
            </a:r>
            <a:r>
              <a:rPr lang="en-US" b="0" i="0" u="none" strike="noStrike" dirty="0">
                <a:solidFill>
                  <a:schemeClr val="bg1"/>
                </a:solidFill>
                <a:effectLst/>
                <a:latin typeface="Arial" panose="020B0604020202020204" pitchFamily="34" charset="0"/>
              </a:rPr>
              <a:t>, 1938, negative, 2</a:t>
            </a:r>
            <a:r>
              <a:rPr lang="en-US" b="0" i="0" u="none" strike="noStrike" spc="-150" dirty="0">
                <a:solidFill>
                  <a:schemeClr val="bg1"/>
                </a:solidFill>
                <a:effectLst/>
                <a:latin typeface="Arial" panose="020B0604020202020204" pitchFamily="34" charset="0"/>
              </a:rPr>
              <a:t> </a:t>
            </a:r>
            <a:r>
              <a:rPr lang="en-US" b="0" i="0" u="none" strike="noStrike" dirty="0">
                <a:solidFill>
                  <a:schemeClr val="bg1"/>
                </a:solidFill>
                <a:effectLst/>
                <a:latin typeface="Arial" panose="020B0604020202020204" pitchFamily="34" charset="0"/>
              </a:rPr>
              <a:t>¼ × 2</a:t>
            </a:r>
            <a:r>
              <a:rPr lang="en-US" b="0" i="0" u="none" strike="noStrike" spc="-150" dirty="0">
                <a:solidFill>
                  <a:schemeClr val="bg1"/>
                </a:solidFill>
                <a:effectLst/>
                <a:latin typeface="Arial" panose="020B0604020202020204" pitchFamily="34" charset="0"/>
              </a:rPr>
              <a:t> </a:t>
            </a:r>
            <a:r>
              <a:rPr lang="en-US" b="0" i="0" u="none" strike="noStrike" dirty="0">
                <a:solidFill>
                  <a:schemeClr val="bg1"/>
                </a:solidFill>
                <a:effectLst/>
                <a:latin typeface="Arial" panose="020B0604020202020204" pitchFamily="34" charset="0"/>
              </a:rPr>
              <a:t>¼ inches</a:t>
            </a:r>
            <a:endParaRPr lang="en-US" dirty="0">
              <a:solidFill>
                <a:schemeClr val="bg1"/>
              </a:solidFill>
            </a:endParaRPr>
          </a:p>
          <a:p>
            <a:pPr>
              <a:defRPr>
                <a:solidFill>
                  <a:srgbClr val="FFFFFF"/>
                </a:solidFill>
                <a:latin typeface="+mn-lt"/>
                <a:ea typeface="+mn-ea"/>
                <a:cs typeface="+mn-cs"/>
                <a:sym typeface="Arial"/>
              </a:defRPr>
            </a:pPr>
            <a:endParaRPr dirty="0"/>
          </a:p>
        </p:txBody>
      </p:sp>
      <p:sp>
        <p:nvSpPr>
          <p:cNvPr id="158" name="Google Shape;91;p1"/>
          <p:cNvSpPr txBox="1"/>
          <p:nvPr/>
        </p:nvSpPr>
        <p:spPr>
          <a:xfrm>
            <a:off x="599699" y="5719488"/>
            <a:ext cx="308838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Kenneth F. Space, </a:t>
            </a:r>
            <a:r>
              <a:rPr lang="en-US" i="1" dirty="0"/>
              <a:t>Photograph of Jacob Lawrence</a:t>
            </a:r>
            <a:r>
              <a:rPr lang="en-US" dirty="0"/>
              <a:t>, c. 1939.</a:t>
            </a:r>
            <a:endParaRPr dirty="0"/>
          </a:p>
        </p:txBody>
      </p:sp>
      <p:pic>
        <p:nvPicPr>
          <p:cNvPr id="159" name="Google Shape;143;p4"/>
          <p:cNvPicPr>
            <a:picLocks noChangeAspect="1"/>
          </p:cNvPicPr>
          <p:nvPr/>
        </p:nvPicPr>
        <p:blipFill>
          <a:blip r:embed="rId2">
            <a:extLst>
              <a:ext uri="{28A0092B-C50C-407E-A947-70E740481C1C}">
                <a14:useLocalDpi xmlns:a14="http://schemas.microsoft.com/office/drawing/2010/main" val="0"/>
              </a:ext>
            </a:extLst>
          </a:blip>
          <a:srcRect/>
          <a:stretch/>
        </p:blipFill>
        <p:spPr>
          <a:xfrm>
            <a:off x="5272951" y="393541"/>
            <a:ext cx="5496650" cy="5325947"/>
          </a:xfrm>
          <a:prstGeom prst="rect">
            <a:avLst/>
          </a:prstGeom>
          <a:ln w="12700">
            <a:miter lim="400000"/>
          </a:ln>
        </p:spPr>
      </p:pic>
      <p:pic>
        <p:nvPicPr>
          <p:cNvPr id="160" name="Google Shape;140;p4"/>
          <p:cNvPicPr>
            <a:picLocks noChangeAspect="1"/>
          </p:cNvPicPr>
          <p:nvPr/>
        </p:nvPicPr>
        <p:blipFill>
          <a:blip r:embed="rId3">
            <a:extLst>
              <a:ext uri="{28A0092B-C50C-407E-A947-70E740481C1C}">
                <a14:useLocalDpi xmlns:a14="http://schemas.microsoft.com/office/drawing/2010/main" val="0"/>
              </a:ext>
            </a:extLst>
          </a:blip>
          <a:srcRect/>
          <a:stretch/>
        </p:blipFill>
        <p:spPr>
          <a:xfrm>
            <a:off x="627365" y="2651760"/>
            <a:ext cx="3048875" cy="3069201"/>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425FB42A-A083-988D-1706-7BF408559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62" name="Google Shape;89;p1"/>
          <p:cNvSpPr txBox="1">
            <a:spLocks noGrp="1"/>
          </p:cNvSpPr>
          <p:nvPr>
            <p:ph type="ctrTitle"/>
          </p:nvPr>
        </p:nvSpPr>
        <p:spPr>
          <a:xfrm>
            <a:off x="6474757" y="3919685"/>
            <a:ext cx="4233883" cy="2938315"/>
          </a:xfrm>
          <a:prstGeom prst="rect">
            <a:avLst/>
          </a:prstGeom>
        </p:spPr>
        <p:txBody>
          <a:bodyPr lIns="0" tIns="0" rIns="0" bIns="0" anchor="t"/>
          <a:lstStyle>
            <a:lvl1pPr algn="l">
              <a:lnSpc>
                <a:spcPct val="150000"/>
              </a:lnSpc>
              <a:defRPr sz="2000">
                <a:solidFill>
                  <a:srgbClr val="FFFFFF"/>
                </a:solidFill>
                <a:latin typeface="Georgia"/>
                <a:ea typeface="Georgia"/>
                <a:cs typeface="Georgia"/>
                <a:sym typeface="Georgia"/>
              </a:defRPr>
            </a:lvl1pPr>
          </a:lstStyle>
          <a:p>
            <a:r>
              <a:rPr dirty="0"/>
              <a:t>Like the Educational Alliance, the Utopia Children’s House offered meals, childcare, medical care, and classes that taught useful job skills. They also had music and art classes. </a:t>
            </a:r>
          </a:p>
        </p:txBody>
      </p:sp>
      <p:sp>
        <p:nvSpPr>
          <p:cNvPr id="163" name="Google Shape;91;p1"/>
          <p:cNvSpPr txBox="1"/>
          <p:nvPr/>
        </p:nvSpPr>
        <p:spPr>
          <a:xfrm>
            <a:off x="599700" y="5674333"/>
            <a:ext cx="4960273"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Jack Allison, Utopia Children's House from </a:t>
            </a:r>
            <a:r>
              <a:rPr lang="en-US" i="1" dirty="0"/>
              <a:t>New York, New York</a:t>
            </a:r>
            <a:r>
              <a:rPr lang="en-US" dirty="0"/>
              <a:t>, 1938, negative, 2 ¼ × 2 ¼ inches</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dirty="0"/>
          </a:p>
        </p:txBody>
      </p:sp>
      <p:sp>
        <p:nvSpPr>
          <p:cNvPr id="164" name="Google Shape;91;p1"/>
          <p:cNvSpPr txBox="1"/>
          <p:nvPr/>
        </p:nvSpPr>
        <p:spPr>
          <a:xfrm>
            <a:off x="6449244" y="2991514"/>
            <a:ext cx="4960273"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Kenneth F. Space, </a:t>
            </a:r>
            <a:r>
              <a:rPr lang="en-US" i="1" dirty="0"/>
              <a:t>Photograph of Jacob Lawrence</a:t>
            </a:r>
            <a:r>
              <a:rPr lang="en-US" dirty="0"/>
              <a:t>, c. 1939.</a:t>
            </a:r>
          </a:p>
        </p:txBody>
      </p:sp>
      <p:pic>
        <p:nvPicPr>
          <p:cNvPr id="165" name="Google Shape;143;p4"/>
          <p:cNvPicPr>
            <a:picLocks noChangeAspect="1"/>
          </p:cNvPicPr>
          <p:nvPr/>
        </p:nvPicPr>
        <p:blipFill>
          <a:blip r:embed="rId3">
            <a:extLst>
              <a:ext uri="{28A0092B-C50C-407E-A947-70E740481C1C}">
                <a14:useLocalDpi xmlns:a14="http://schemas.microsoft.com/office/drawing/2010/main" val="0"/>
              </a:ext>
            </a:extLst>
          </a:blip>
          <a:srcRect/>
          <a:stretch/>
        </p:blipFill>
        <p:spPr>
          <a:xfrm>
            <a:off x="600763" y="315874"/>
            <a:ext cx="5530207" cy="5358462"/>
          </a:xfrm>
          <a:prstGeom prst="rect">
            <a:avLst/>
          </a:prstGeom>
          <a:ln w="12700">
            <a:miter lim="400000"/>
          </a:ln>
        </p:spPr>
      </p:pic>
      <p:pic>
        <p:nvPicPr>
          <p:cNvPr id="166" name="Google Shape;140;p4"/>
          <p:cNvPicPr>
            <a:picLocks noChangeAspect="1"/>
          </p:cNvPicPr>
          <p:nvPr/>
        </p:nvPicPr>
        <p:blipFill>
          <a:blip r:embed="rId4">
            <a:extLst>
              <a:ext uri="{28A0092B-C50C-407E-A947-70E740481C1C}">
                <a14:useLocalDpi xmlns:a14="http://schemas.microsoft.com/office/drawing/2010/main" val="0"/>
              </a:ext>
            </a:extLst>
          </a:blip>
          <a:srcRect/>
          <a:stretch/>
        </p:blipFill>
        <p:spPr>
          <a:xfrm>
            <a:off x="6430025" y="315874"/>
            <a:ext cx="2657921" cy="2675641"/>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D4F9638B-73EF-5D89-0B8F-8882F0D8BB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168" name="Google Shape;89;p1"/>
          <p:cNvSpPr txBox="1">
            <a:spLocks noGrp="1"/>
          </p:cNvSpPr>
          <p:nvPr>
            <p:ph type="ctrTitle"/>
          </p:nvPr>
        </p:nvSpPr>
        <p:spPr>
          <a:xfrm>
            <a:off x="6315536" y="325568"/>
            <a:ext cx="5178632" cy="2553989"/>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i="1" dirty="0"/>
              <a:t>What are some places in your community that help people learn and grow?</a:t>
            </a:r>
            <a:br>
              <a:rPr i="1" dirty="0"/>
            </a:br>
            <a:r>
              <a:rPr i="1" dirty="0"/>
              <a:t>Why are community centers like these important?</a:t>
            </a:r>
            <a:br>
              <a:rPr i="1" dirty="0"/>
            </a:br>
            <a:endParaRPr i="1" dirty="0"/>
          </a:p>
        </p:txBody>
      </p:sp>
      <p:sp>
        <p:nvSpPr>
          <p:cNvPr id="169" name="Google Shape;91;p1"/>
          <p:cNvSpPr txBox="1"/>
          <p:nvPr/>
        </p:nvSpPr>
        <p:spPr>
          <a:xfrm>
            <a:off x="599699" y="5442966"/>
            <a:ext cx="4960273"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Jack Allison, Utopia Children's House from </a:t>
            </a:r>
            <a:r>
              <a:rPr lang="en-US" i="1" dirty="0"/>
              <a:t>New York, New York</a:t>
            </a:r>
            <a:r>
              <a:rPr lang="en-US" dirty="0"/>
              <a:t>, 1938, negative, 2 ¼ × 2 ¼ inches</a:t>
            </a:r>
          </a:p>
          <a:p>
            <a:pPr>
              <a:defRPr>
                <a:solidFill>
                  <a:srgbClr val="FFFFFF"/>
                </a:solidFill>
                <a:latin typeface="+mn-lt"/>
                <a:ea typeface="+mn-ea"/>
                <a:cs typeface="+mn-cs"/>
                <a:sym typeface="Arial"/>
              </a:defRPr>
            </a:pPr>
            <a:endParaRPr dirty="0"/>
          </a:p>
        </p:txBody>
      </p:sp>
      <p:sp>
        <p:nvSpPr>
          <p:cNvPr id="170" name="Google Shape;91;p1"/>
          <p:cNvSpPr txBox="1"/>
          <p:nvPr/>
        </p:nvSpPr>
        <p:spPr>
          <a:xfrm>
            <a:off x="6315537" y="5467964"/>
            <a:ext cx="311294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Kenneth F. Space, </a:t>
            </a:r>
            <a:r>
              <a:rPr lang="en-US" i="1" dirty="0"/>
              <a:t>Photograph of Jacob Lawrence</a:t>
            </a:r>
            <a:r>
              <a:rPr lang="en-US" dirty="0"/>
              <a:t>, c. 1939.</a:t>
            </a:r>
          </a:p>
        </p:txBody>
      </p:sp>
      <p:pic>
        <p:nvPicPr>
          <p:cNvPr id="171" name="Google Shape;143;p4"/>
          <p:cNvPicPr>
            <a:picLocks noChangeAspect="1"/>
          </p:cNvPicPr>
          <p:nvPr/>
        </p:nvPicPr>
        <p:blipFill>
          <a:blip r:embed="rId2">
            <a:extLst>
              <a:ext uri="{28A0092B-C50C-407E-A947-70E740481C1C}">
                <a14:useLocalDpi xmlns:a14="http://schemas.microsoft.com/office/drawing/2010/main" val="0"/>
              </a:ext>
            </a:extLst>
          </a:blip>
          <a:srcRect/>
          <a:stretch/>
        </p:blipFill>
        <p:spPr>
          <a:xfrm>
            <a:off x="600711" y="339248"/>
            <a:ext cx="5267298" cy="5103718"/>
          </a:xfrm>
          <a:prstGeom prst="rect">
            <a:avLst/>
          </a:prstGeom>
          <a:ln w="12700">
            <a:miter lim="400000"/>
          </a:ln>
        </p:spPr>
      </p:pic>
      <p:pic>
        <p:nvPicPr>
          <p:cNvPr id="172" name="Google Shape;140;p4"/>
          <p:cNvPicPr>
            <a:picLocks noChangeAspect="1"/>
          </p:cNvPicPr>
          <p:nvPr/>
        </p:nvPicPr>
        <p:blipFill>
          <a:blip r:embed="rId3">
            <a:extLst>
              <a:ext uri="{28A0092B-C50C-407E-A947-70E740481C1C}">
                <a14:useLocalDpi xmlns:a14="http://schemas.microsoft.com/office/drawing/2010/main" val="0"/>
              </a:ext>
            </a:extLst>
          </a:blip>
          <a:srcRect/>
          <a:stretch/>
        </p:blipFill>
        <p:spPr>
          <a:xfrm>
            <a:off x="6339334" y="2470485"/>
            <a:ext cx="2952796" cy="2972482"/>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02262D03-085C-CBDA-279C-A36B02789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74" name="Google Shape;89;p1"/>
          <p:cNvSpPr txBox="1">
            <a:spLocks noGrp="1"/>
          </p:cNvSpPr>
          <p:nvPr>
            <p:ph type="ctrTitle"/>
          </p:nvPr>
        </p:nvSpPr>
        <p:spPr>
          <a:xfrm>
            <a:off x="5478642" y="369255"/>
            <a:ext cx="4738088" cy="6059834"/>
          </a:xfrm>
          <a:prstGeom prst="rect">
            <a:avLst/>
          </a:prstGeom>
        </p:spPr>
        <p:txBody>
          <a:bodyPr lIns="0" tIns="0" rIns="0" bIns="0" anchor="t">
            <a:normAutofit fontScale="90000"/>
          </a:bodyPr>
          <a:lstStyle/>
          <a:p>
            <a:pPr algn="l" defTabSz="804672">
              <a:lnSpc>
                <a:spcPct val="150000"/>
              </a:lnSpc>
              <a:defRPr sz="1584">
                <a:solidFill>
                  <a:srgbClr val="FFFFFF"/>
                </a:solidFill>
                <a:latin typeface="Georgia"/>
                <a:ea typeface="Georgia"/>
                <a:cs typeface="Georgia"/>
                <a:sym typeface="Georgia"/>
              </a:defRPr>
            </a:pPr>
            <a:r>
              <a:rPr sz="2000" dirty="0"/>
              <a:t>Jacob Lawrence found inspiration at the local library in Harlem. There, he could read about Black history and culture, which became the subject matter for his art. </a:t>
            </a:r>
            <a:br>
              <a:rPr sz="2000" dirty="0"/>
            </a:br>
            <a:br>
              <a:rPr sz="2000" dirty="0"/>
            </a:br>
            <a:r>
              <a:rPr sz="2000" dirty="0"/>
              <a:t>This print shows a scene inside the library. </a:t>
            </a:r>
            <a:br>
              <a:rPr sz="2000" dirty="0"/>
            </a:br>
            <a:br>
              <a:rPr sz="2000" dirty="0"/>
            </a:br>
            <a:r>
              <a:rPr sz="2000" dirty="0"/>
              <a:t>Look closely at it for a few moments.</a:t>
            </a:r>
            <a:br>
              <a:rPr sz="2000" dirty="0"/>
            </a:br>
            <a:br>
              <a:rPr sz="2000" dirty="0"/>
            </a:br>
            <a:r>
              <a:rPr sz="2000" i="1" dirty="0"/>
              <a:t>What are the people doing in this picture?</a:t>
            </a:r>
            <a:br>
              <a:rPr sz="2000" i="1" dirty="0"/>
            </a:br>
            <a:r>
              <a:rPr sz="2000" i="1" dirty="0"/>
              <a:t>What do you see that tells you it is a library?</a:t>
            </a:r>
            <a:br>
              <a:rPr sz="2000" i="1" dirty="0"/>
            </a:br>
            <a:br>
              <a:rPr i="1" dirty="0"/>
            </a:br>
            <a:br>
              <a:rPr i="1" dirty="0"/>
            </a:br>
            <a:br>
              <a:rPr i="1" dirty="0"/>
            </a:br>
            <a:br>
              <a:rPr i="1" dirty="0"/>
            </a:br>
            <a:br>
              <a:rPr i="1" dirty="0"/>
            </a:br>
            <a:br>
              <a:rPr i="1" dirty="0"/>
            </a:br>
            <a:endParaRPr i="1" dirty="0"/>
          </a:p>
        </p:txBody>
      </p:sp>
      <p:sp>
        <p:nvSpPr>
          <p:cNvPr id="175" name="Google Shape;91;p1"/>
          <p:cNvSpPr txBox="1"/>
          <p:nvPr/>
        </p:nvSpPr>
        <p:spPr>
          <a:xfrm>
            <a:off x="591570" y="5964623"/>
            <a:ext cx="3938389"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Jacob Lawrence, </a:t>
            </a:r>
            <a:r>
              <a:rPr lang="en-US" i="1" dirty="0"/>
              <a:t>Schomburg Library</a:t>
            </a:r>
            <a:r>
              <a:rPr lang="en-US" dirty="0"/>
              <a:t>, 1986, silkscreen, 33</a:t>
            </a:r>
            <a:r>
              <a:rPr lang="en-US" spc="-150" dirty="0"/>
              <a:t> </a:t>
            </a:r>
            <a:r>
              <a:rPr lang="en-US" dirty="0"/>
              <a:t>¼ × 23</a:t>
            </a:r>
            <a:r>
              <a:rPr lang="en-US" spc="-150" dirty="0"/>
              <a:t> </a:t>
            </a:r>
            <a:r>
              <a:rPr lang="en-US" dirty="0"/>
              <a:t>¾ inches</a:t>
            </a:r>
            <a:endParaRPr dirty="0"/>
          </a:p>
          <a:p>
            <a:pPr>
              <a:defRPr>
                <a:solidFill>
                  <a:srgbClr val="FFFFFF"/>
                </a:solidFill>
                <a:latin typeface="+mn-lt"/>
                <a:ea typeface="+mn-ea"/>
                <a:cs typeface="+mn-cs"/>
                <a:sym typeface="Arial"/>
              </a:defRPr>
            </a:pPr>
            <a:endParaRPr dirty="0"/>
          </a:p>
        </p:txBody>
      </p:sp>
      <p:pic>
        <p:nvPicPr>
          <p:cNvPr id="176" name="Google Shape;159;p5"/>
          <p:cNvPicPr>
            <a:picLocks noChangeAspect="1"/>
          </p:cNvPicPr>
          <p:nvPr/>
        </p:nvPicPr>
        <p:blipFill>
          <a:blip r:embed="rId2">
            <a:extLst>
              <a:ext uri="{28A0092B-C50C-407E-A947-70E740481C1C}">
                <a14:useLocalDpi xmlns:a14="http://schemas.microsoft.com/office/drawing/2010/main" val="0"/>
              </a:ext>
            </a:extLst>
          </a:blip>
          <a:srcRect/>
          <a:stretch/>
        </p:blipFill>
        <p:spPr>
          <a:xfrm>
            <a:off x="591571" y="450228"/>
            <a:ext cx="4151320" cy="5405364"/>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F932398D-C582-84E9-B64A-B4351F435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E75B6"/>
        </a:solidFill>
        <a:effectLst/>
      </p:bgPr>
    </p:bg>
    <p:spTree>
      <p:nvGrpSpPr>
        <p:cNvPr id="1" name=""/>
        <p:cNvGrpSpPr/>
        <p:nvPr/>
      </p:nvGrpSpPr>
      <p:grpSpPr>
        <a:xfrm>
          <a:off x="0" y="0"/>
          <a:ext cx="0" cy="0"/>
          <a:chOff x="0" y="0"/>
          <a:chExt cx="0" cy="0"/>
        </a:xfrm>
      </p:grpSpPr>
      <p:sp>
        <p:nvSpPr>
          <p:cNvPr id="178" name="Google Shape;89;p1"/>
          <p:cNvSpPr txBox="1">
            <a:spLocks noGrp="1"/>
          </p:cNvSpPr>
          <p:nvPr>
            <p:ph type="ctrTitle"/>
          </p:nvPr>
        </p:nvSpPr>
        <p:spPr>
          <a:xfrm>
            <a:off x="650729" y="369255"/>
            <a:ext cx="4240796" cy="6059834"/>
          </a:xfrm>
          <a:prstGeom prst="rect">
            <a:avLst/>
          </a:prstGeom>
        </p:spPr>
        <p:txBody>
          <a:bodyPr lIns="0" tIns="0" rIns="0" bIns="0" anchor="t"/>
          <a:lstStyle/>
          <a:p>
            <a:pPr algn="l">
              <a:lnSpc>
                <a:spcPct val="150000"/>
              </a:lnSpc>
              <a:defRPr sz="1800">
                <a:solidFill>
                  <a:srgbClr val="FFFFFF"/>
                </a:solidFill>
                <a:latin typeface="Georgia"/>
                <a:ea typeface="Georgia"/>
                <a:cs typeface="Georgia"/>
                <a:sym typeface="Georgia"/>
              </a:defRPr>
            </a:pPr>
            <a:r>
              <a:rPr sz="2000" i="1" dirty="0"/>
              <a:t>What do you think Jacob Lawrence appreciated about libraries? </a:t>
            </a:r>
            <a:br>
              <a:rPr sz="2000" dirty="0"/>
            </a:br>
            <a:br>
              <a:rPr sz="2000" dirty="0"/>
            </a:br>
            <a:r>
              <a:rPr sz="2000" i="1" dirty="0"/>
              <a:t>What do you see that tells you that? </a:t>
            </a:r>
            <a:br>
              <a:rPr sz="2000" i="1" dirty="0"/>
            </a:br>
            <a:br>
              <a:rPr sz="2000" i="1" dirty="0"/>
            </a:br>
            <a:r>
              <a:rPr sz="2000" i="1" dirty="0"/>
              <a:t>What do you enjoy about going to the library?</a:t>
            </a:r>
            <a:br>
              <a:rPr i="1" dirty="0"/>
            </a:br>
            <a:endParaRPr i="1" dirty="0"/>
          </a:p>
        </p:txBody>
      </p:sp>
      <p:sp>
        <p:nvSpPr>
          <p:cNvPr id="179" name="Google Shape;91;p1"/>
          <p:cNvSpPr txBox="1"/>
          <p:nvPr/>
        </p:nvSpPr>
        <p:spPr>
          <a:xfrm>
            <a:off x="5114822" y="5890480"/>
            <a:ext cx="4151321"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Jacob Lawrence, </a:t>
            </a:r>
            <a:r>
              <a:rPr lang="en-US" i="1" dirty="0"/>
              <a:t>Schomburg Library</a:t>
            </a:r>
            <a:r>
              <a:rPr lang="en-US" dirty="0"/>
              <a:t>, 1986, silkscreen, 33</a:t>
            </a:r>
            <a:r>
              <a:rPr lang="en-US" spc="-150" dirty="0"/>
              <a:t> </a:t>
            </a:r>
            <a:r>
              <a:rPr lang="en-US" dirty="0"/>
              <a:t>¼ × 23</a:t>
            </a:r>
            <a:r>
              <a:rPr lang="en-US" spc="-150" dirty="0"/>
              <a:t> </a:t>
            </a:r>
            <a:r>
              <a:rPr lang="en-US" dirty="0"/>
              <a:t>¾ inches</a:t>
            </a:r>
          </a:p>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endParaRPr dirty="0"/>
          </a:p>
        </p:txBody>
      </p:sp>
      <p:pic>
        <p:nvPicPr>
          <p:cNvPr id="180" name="Google Shape;159;p5"/>
          <p:cNvPicPr>
            <a:picLocks noChangeAspect="1"/>
          </p:cNvPicPr>
          <p:nvPr/>
        </p:nvPicPr>
        <p:blipFill>
          <a:blip r:embed="rId2">
            <a:extLst>
              <a:ext uri="{28A0092B-C50C-407E-A947-70E740481C1C}">
                <a14:useLocalDpi xmlns:a14="http://schemas.microsoft.com/office/drawing/2010/main" val="0"/>
              </a:ext>
            </a:extLst>
          </a:blip>
          <a:srcRect/>
          <a:stretch/>
        </p:blipFill>
        <p:spPr>
          <a:xfrm>
            <a:off x="5114822" y="450228"/>
            <a:ext cx="4151321" cy="5405365"/>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CA90F322-D6A7-537F-3898-9F21DFFCA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 name="Google Shape;133;p6">
            <a:extLst>
              <a:ext uri="{FF2B5EF4-FFF2-40B4-BE49-F238E27FC236}">
                <a16:creationId xmlns:a16="http://schemas.microsoft.com/office/drawing/2014/main" id="{B9C8A622-2DE2-B24E-3346-2CF3FEC5FE59}"/>
              </a:ext>
            </a:extLst>
          </p:cNvPr>
          <p:cNvSpPr txBox="1"/>
          <p:nvPr/>
        </p:nvSpPr>
        <p:spPr>
          <a:xfrm>
            <a:off x="601581" y="695915"/>
            <a:ext cx="5015448" cy="5262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a:defRPr>
                <a:solidFill>
                  <a:srgbClr val="FFFFFF"/>
                </a:solidFill>
                <a:latin typeface="+mn-lt"/>
                <a:ea typeface="+mn-ea"/>
                <a:cs typeface="+mn-cs"/>
                <a:sym typeface="Arial"/>
              </a:defRPr>
            </a:pPr>
            <a:r>
              <a:rPr lang="en-US" dirty="0"/>
              <a:t>Image Credits</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Facade of the Educational Alliance, c. 1900, photograph. From the Archives of the YIVO Institute for Jewish Research,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Photograph of students at the Educational Alliance Art School, including Peter Blume, Chaim Gross (back row), Elias Grossman (front row), Leo </a:t>
            </a:r>
            <a:r>
              <a:rPr lang="en-US" dirty="0" err="1"/>
              <a:t>Jackinson</a:t>
            </a:r>
            <a:r>
              <a:rPr lang="en-US" dirty="0"/>
              <a:t>, and </a:t>
            </a:r>
            <a:r>
              <a:rPr lang="en-US" dirty="0" err="1"/>
              <a:t>Abbo</a:t>
            </a:r>
            <a:r>
              <a:rPr lang="en-US" dirty="0"/>
              <a:t> </a:t>
            </a:r>
            <a:r>
              <a:rPr lang="en-US" dirty="0" err="1"/>
              <a:t>Ostrowsky</a:t>
            </a:r>
            <a:r>
              <a:rPr lang="en-US" dirty="0"/>
              <a:t>, 1922, 3</a:t>
            </a:r>
            <a:r>
              <a:rPr lang="en-US" spc="-150" dirty="0"/>
              <a:t> </a:t>
            </a:r>
            <a:r>
              <a:rPr lang="en-US" dirty="0"/>
              <a:t>⅜ × 5</a:t>
            </a:r>
            <a:r>
              <a:rPr lang="en-US" spc="-150" dirty="0"/>
              <a:t> </a:t>
            </a:r>
            <a:r>
              <a:rPr lang="en-US" dirty="0"/>
              <a:t>¼ inches. Archives of the Renee &amp; Chaim Gross Foundation,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Children's cooking class at Educational Alliance, c. 1910, photograph. From the Archives of the YIVO Institute for Jewish Research,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A class in dressmaking, c. 1920s, photograph. From the Archives of the YIVO Institute for Jewish Research,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Marion </a:t>
            </a:r>
            <a:r>
              <a:rPr lang="en-US" dirty="0" err="1"/>
              <a:t>Palfi</a:t>
            </a:r>
            <a:r>
              <a:rPr lang="en-US" dirty="0"/>
              <a:t>, </a:t>
            </a:r>
            <a:r>
              <a:rPr lang="en-US" i="1" dirty="0"/>
              <a:t>Chaim Gross teaching at the Educational Alliance</a:t>
            </a:r>
            <a:r>
              <a:rPr lang="en-US" dirty="0"/>
              <a:t>, 1944, photograph, 7 × 9</a:t>
            </a:r>
            <a:r>
              <a:rPr lang="en-US" spc="-150" dirty="0"/>
              <a:t> </a:t>
            </a:r>
            <a:r>
              <a:rPr lang="en-US" dirty="0"/>
              <a:t>⅛ inches. Archives of the Renee &amp; Chaim Gross Foundation, New York. © Center for Creative Photography, Arizona Board of Regents.</a:t>
            </a:r>
          </a:p>
          <a:p>
            <a:pPr>
              <a:defRPr>
                <a:solidFill>
                  <a:srgbClr val="FFFFFF"/>
                </a:solidFill>
                <a:latin typeface="+mn-lt"/>
                <a:ea typeface="+mn-ea"/>
                <a:cs typeface="+mn-cs"/>
                <a:sym typeface="Arial"/>
              </a:defRPr>
            </a:pPr>
            <a:endParaRPr lang="en-US" dirty="0"/>
          </a:p>
        </p:txBody>
      </p:sp>
      <p:sp>
        <p:nvSpPr>
          <p:cNvPr id="8" name="Google Shape;133;p6">
            <a:extLst>
              <a:ext uri="{FF2B5EF4-FFF2-40B4-BE49-F238E27FC236}">
                <a16:creationId xmlns:a16="http://schemas.microsoft.com/office/drawing/2014/main" id="{D244ECB7-BE64-702A-5E72-7F7009A72C41}"/>
              </a:ext>
            </a:extLst>
          </p:cNvPr>
          <p:cNvSpPr txBox="1"/>
          <p:nvPr/>
        </p:nvSpPr>
        <p:spPr>
          <a:xfrm>
            <a:off x="6251267" y="695915"/>
            <a:ext cx="5435152" cy="310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a:defRPr>
                <a:solidFill>
                  <a:srgbClr val="FFFFFF"/>
                </a:solidFill>
                <a:latin typeface="+mn-lt"/>
                <a:ea typeface="+mn-ea"/>
                <a:cs typeface="+mn-cs"/>
                <a:sym typeface="Arial"/>
              </a:defRPr>
            </a:pPr>
            <a:r>
              <a:rPr lang="en-US" dirty="0"/>
              <a:t>Jack Allison, Utopia Children's House from </a:t>
            </a:r>
            <a:r>
              <a:rPr lang="en-US" i="1" dirty="0"/>
              <a:t>New York, New York</a:t>
            </a:r>
            <a:r>
              <a:rPr lang="en-US" dirty="0"/>
              <a:t>, 1938, negative, 2</a:t>
            </a:r>
            <a:r>
              <a:rPr lang="en-US" spc="-150" baseline="-25000" dirty="0"/>
              <a:t> </a:t>
            </a:r>
            <a:r>
              <a:rPr lang="en-US" dirty="0"/>
              <a:t>¼ × 2</a:t>
            </a:r>
            <a:r>
              <a:rPr lang="en-US" spc="-150" dirty="0"/>
              <a:t> </a:t>
            </a:r>
            <a:r>
              <a:rPr lang="en-US" dirty="0"/>
              <a:t>¼ inches. Prints and Photographs Division, Library of Congress, Washington, D.C.</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Kenneth F. Space, </a:t>
            </a:r>
            <a:r>
              <a:rPr lang="en-US" i="1" dirty="0"/>
              <a:t>Photograph of Jacob Lawrence</a:t>
            </a:r>
            <a:r>
              <a:rPr lang="en-US" dirty="0"/>
              <a:t>, c. 1939. Harmon Foundation Collection, National Archives and Records Administration, College Park</a:t>
            </a:r>
            <a:r>
              <a:rPr lang="en-US"/>
              <a:t>, MD.</a:t>
            </a: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Jacob Lawrence, </a:t>
            </a:r>
            <a:r>
              <a:rPr lang="en-US" i="1" dirty="0"/>
              <a:t>Schomburg Library</a:t>
            </a:r>
            <a:r>
              <a:rPr lang="en-US" dirty="0"/>
              <a:t>, 1986, silkscreen, 33</a:t>
            </a:r>
            <a:r>
              <a:rPr lang="en-US" spc="-150" dirty="0"/>
              <a:t> </a:t>
            </a:r>
            <a:r>
              <a:rPr lang="en-US" dirty="0"/>
              <a:t>¼ × 23</a:t>
            </a:r>
            <a:r>
              <a:rPr lang="en-US" spc="-150" dirty="0"/>
              <a:t> </a:t>
            </a:r>
            <a:r>
              <a:rPr lang="en-US" dirty="0"/>
              <a:t>¾ inches. Renee &amp; Chaim Gross Foundation, New York. © 2024 The Jacob and Gwendolyn Knight Lawrence Foundation, Seattle / Artists Rights Society (ARS), New York.</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p:txBody>
      </p:sp>
      <p:pic>
        <p:nvPicPr>
          <p:cNvPr id="4" name="Picture 3" descr="A white silhouette of a couple of people&#10;&#10;Description automatically generated">
            <a:extLst>
              <a:ext uri="{FF2B5EF4-FFF2-40B4-BE49-F238E27FC236}">
                <a16:creationId xmlns:a16="http://schemas.microsoft.com/office/drawing/2014/main" id="{E61EB99A-B9F8-0708-4AEB-ADE2B31DB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extLst>
      <p:ext uri="{BB962C8B-B14F-4D97-AF65-F5344CB8AC3E}">
        <p14:creationId xmlns:p14="http://schemas.microsoft.com/office/powerpoint/2010/main" val="303924042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5" name="Picture 4" descr="A white silhouette of a couple of people&#10;&#10;Description automatically generated">
            <a:extLst>
              <a:ext uri="{FF2B5EF4-FFF2-40B4-BE49-F238E27FC236}">
                <a16:creationId xmlns:a16="http://schemas.microsoft.com/office/drawing/2014/main" id="{82505893-B58F-0BC0-FCFE-96F2C2DA6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
        <p:nvSpPr>
          <p:cNvPr id="2" name="Google Shape;91;p1">
            <a:extLst>
              <a:ext uri="{FF2B5EF4-FFF2-40B4-BE49-F238E27FC236}">
                <a16:creationId xmlns:a16="http://schemas.microsoft.com/office/drawing/2014/main" id="{AF73860C-0668-5F57-80E8-7D8EFB00BA8B}"/>
              </a:ext>
            </a:extLst>
          </p:cNvPr>
          <p:cNvSpPr txBox="1"/>
          <p:nvPr/>
        </p:nvSpPr>
        <p:spPr>
          <a:xfrm>
            <a:off x="647424" y="706647"/>
            <a:ext cx="5431536" cy="452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r>
              <a:rPr lang="en-US" dirty="0"/>
              <a:t>First established in 1974 with donations from over two dozen close friends and supporters of American artist Chaim Gross (1902-91), the Renee &amp; Chaim Gross Foundation was incorporated as a 501(c)(3) not-for-profit organization in 1989. The Foundation is located in the couple's historic Greenwich Village townhouse and the artist’s studio space at 526 LaGuardia Place.</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The Foundation stewards an extensive </a:t>
            </a:r>
            <a:r>
              <a:rPr lang="en-US" dirty="0">
                <a:solidFill>
                  <a:schemeClr val="bg1"/>
                </a:solidFill>
              </a:rPr>
              <a:t>collection </a:t>
            </a:r>
            <a:r>
              <a:rPr lang="en-US" dirty="0"/>
              <a:t>of over 12,000 objects that includes Gross’s sculptures, drawings, and prints; a photographic archive; and their large personal collection of African, Oceanic, Pre-Columbian, American, and European art that remains installed in the townhouse as it was during their lifetimes.</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Our mission is to further the legacy of Chaim Gross through high-quality research, exhibitions, and educational activities around our historic building and art collections for audiences in New York City and beyond.</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solidFill>
                  <a:schemeClr val="bg1"/>
                </a:solidFill>
                <a:hlinkClick r:id="rId3">
                  <a:extLst>
                    <a:ext uri="{A12FA001-AC4F-418D-AE19-62706E023703}">
                      <ahyp:hlinkClr xmlns:ahyp="http://schemas.microsoft.com/office/drawing/2018/hyperlinkcolor" val="tx"/>
                    </a:ext>
                  </a:extLst>
                </a:hlinkClick>
              </a:rPr>
              <a:t>rcgrossfoundation.org</a:t>
            </a:r>
            <a:endParaRPr lang="en-US" dirty="0">
              <a:solidFill>
                <a:schemeClr val="bg1"/>
              </a:solidFill>
            </a:endParaRPr>
          </a:p>
          <a:p>
            <a:pPr>
              <a:defRPr>
                <a:solidFill>
                  <a:srgbClr val="FFFFFF"/>
                </a:solidFill>
                <a:latin typeface="+mn-lt"/>
                <a:ea typeface="+mn-ea"/>
                <a:cs typeface="+mn-cs"/>
                <a:sym typeface="Arial"/>
              </a:defRPr>
            </a:pPr>
            <a:endParaRPr lang="en-US" dirty="0"/>
          </a:p>
        </p:txBody>
      </p:sp>
      <p:sp>
        <p:nvSpPr>
          <p:cNvPr id="3" name="Google Shape;91;p1">
            <a:extLst>
              <a:ext uri="{FF2B5EF4-FFF2-40B4-BE49-F238E27FC236}">
                <a16:creationId xmlns:a16="http://schemas.microsoft.com/office/drawing/2014/main" id="{BFFB2623-A64A-1C65-406B-F394CCFAD680}"/>
              </a:ext>
            </a:extLst>
          </p:cNvPr>
          <p:cNvSpPr txBox="1"/>
          <p:nvPr/>
        </p:nvSpPr>
        <p:spPr>
          <a:xfrm>
            <a:off x="6434766" y="706647"/>
            <a:ext cx="5431536" cy="1723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r>
              <a:rPr lang="en-US" dirty="0"/>
              <a:t>This project is generously supported by a grant from the Dorothy C. </a:t>
            </a:r>
            <a:r>
              <a:rPr lang="en-US" dirty="0" err="1"/>
              <a:t>Radgowski</a:t>
            </a:r>
            <a:r>
              <a:rPr lang="en-US" dirty="0"/>
              <a:t> Learning Through Women’s Achievement in the Arts Grant, a joint effort of Where Women Made History (WWMH), and Historic Artists’ Homes &amp; Studios (HAHS), both programs of the National Trust for Historic Preservation.</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dirty="0"/>
          </a:p>
        </p:txBody>
      </p:sp>
    </p:spTree>
    <p:extLst>
      <p:ext uri="{BB962C8B-B14F-4D97-AF65-F5344CB8AC3E}">
        <p14:creationId xmlns:p14="http://schemas.microsoft.com/office/powerpoint/2010/main" val="30765443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E75B6"/>
        </a:solidFill>
        <a:effectLst/>
      </p:bgPr>
    </p:bg>
    <p:spTree>
      <p:nvGrpSpPr>
        <p:cNvPr id="1" name=""/>
        <p:cNvGrpSpPr/>
        <p:nvPr/>
      </p:nvGrpSpPr>
      <p:grpSpPr>
        <a:xfrm>
          <a:off x="0" y="0"/>
          <a:ext cx="0" cy="0"/>
          <a:chOff x="0" y="0"/>
          <a:chExt cx="0" cy="0"/>
        </a:xfrm>
      </p:grpSpPr>
      <p:sp>
        <p:nvSpPr>
          <p:cNvPr id="106" name="Google Shape;84;g28513a080f6_1_9"/>
          <p:cNvSpPr txBox="1">
            <a:spLocks noGrp="1"/>
          </p:cNvSpPr>
          <p:nvPr>
            <p:ph type="subTitle" idx="1"/>
          </p:nvPr>
        </p:nvSpPr>
        <p:spPr>
          <a:xfrm>
            <a:off x="2460651" y="1233977"/>
            <a:ext cx="7700989" cy="5181571"/>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t>This slideshow is about two important community centers, called settlement houses, that helped people start a new life in New York City after moving there from far away.</a:t>
            </a:r>
          </a:p>
        </p:txBody>
      </p:sp>
      <p:pic>
        <p:nvPicPr>
          <p:cNvPr id="3" name="Picture 2" descr="A white silhouette of a couple of people&#10;&#10;Description automatically generated">
            <a:extLst>
              <a:ext uri="{FF2B5EF4-FFF2-40B4-BE49-F238E27FC236}">
                <a16:creationId xmlns:a16="http://schemas.microsoft.com/office/drawing/2014/main" id="{1A85557F-894A-4161-2847-5A647D86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108" name="Google Shape;84;g28513a080f6_1_9"/>
          <p:cNvSpPr txBox="1">
            <a:spLocks noGrp="1"/>
          </p:cNvSpPr>
          <p:nvPr>
            <p:ph type="subTitle" sz="half" idx="1"/>
          </p:nvPr>
        </p:nvSpPr>
        <p:spPr>
          <a:xfrm>
            <a:off x="2453278" y="1243795"/>
            <a:ext cx="7450264" cy="4370410"/>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t>Each slide has an image (or two) and some questions to encourage discussion. The historical photographs are important primary source documents that can teach us about life in the past.</a:t>
            </a:r>
          </a:p>
        </p:txBody>
      </p:sp>
      <p:pic>
        <p:nvPicPr>
          <p:cNvPr id="3" name="Picture 2" descr="A white silhouette of a couple of people&#10;&#10;Description automatically generated">
            <a:extLst>
              <a:ext uri="{FF2B5EF4-FFF2-40B4-BE49-F238E27FC236}">
                <a16:creationId xmlns:a16="http://schemas.microsoft.com/office/drawing/2014/main" id="{411D0FB7-1009-0DB8-F0BF-892D919AE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43C0B"/>
        </a:solidFill>
        <a:effectLst/>
      </p:bgPr>
    </p:bg>
    <p:spTree>
      <p:nvGrpSpPr>
        <p:cNvPr id="1" name=""/>
        <p:cNvGrpSpPr/>
        <p:nvPr/>
      </p:nvGrpSpPr>
      <p:grpSpPr>
        <a:xfrm>
          <a:off x="0" y="0"/>
          <a:ext cx="0" cy="0"/>
          <a:chOff x="0" y="0"/>
          <a:chExt cx="0" cy="0"/>
        </a:xfrm>
      </p:grpSpPr>
      <p:sp>
        <p:nvSpPr>
          <p:cNvPr id="110" name="Google Shape;84;g28513a080f6_1_9"/>
          <p:cNvSpPr txBox="1">
            <a:spLocks noGrp="1"/>
          </p:cNvSpPr>
          <p:nvPr>
            <p:ph type="subTitle" sz="half" idx="1"/>
          </p:nvPr>
        </p:nvSpPr>
        <p:spPr>
          <a:xfrm>
            <a:off x="2459357" y="1225359"/>
            <a:ext cx="7273285" cy="4407282"/>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t>Look carefully at the images together. Read the questions, share ideas, and make observations.</a:t>
            </a:r>
          </a:p>
        </p:txBody>
      </p:sp>
      <p:pic>
        <p:nvPicPr>
          <p:cNvPr id="3" name="Picture 2" descr="A white silhouette of a couple of people&#10;&#10;Description automatically generated">
            <a:extLst>
              <a:ext uri="{FF2B5EF4-FFF2-40B4-BE49-F238E27FC236}">
                <a16:creationId xmlns:a16="http://schemas.microsoft.com/office/drawing/2014/main" id="{58C34596-3EA3-3635-9B90-27D431C43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
        <p:cNvGrpSpPr/>
        <p:nvPr/>
      </p:nvGrpSpPr>
      <p:grpSpPr>
        <a:xfrm>
          <a:off x="0" y="0"/>
          <a:ext cx="0" cy="0"/>
          <a:chOff x="0" y="0"/>
          <a:chExt cx="0" cy="0"/>
        </a:xfrm>
      </p:grpSpPr>
      <p:sp>
        <p:nvSpPr>
          <p:cNvPr id="112" name="Google Shape;89;p1"/>
          <p:cNvSpPr txBox="1">
            <a:spLocks noGrp="1"/>
          </p:cNvSpPr>
          <p:nvPr>
            <p:ph type="ctrTitle"/>
          </p:nvPr>
        </p:nvSpPr>
        <p:spPr>
          <a:xfrm>
            <a:off x="599699" y="725777"/>
            <a:ext cx="10992602" cy="1318890"/>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When Chaim Gross first arrived in New York City in 1921, he enrolled in art classes at the Educational Alliance, located in Manhattan’s Lower East Side (pictured </a:t>
            </a:r>
            <a:r>
              <a:rPr lang="en-US" dirty="0"/>
              <a:t>below </a:t>
            </a:r>
            <a:r>
              <a:rPr dirty="0"/>
              <a:t>left). </a:t>
            </a:r>
            <a:br>
              <a:rPr dirty="0"/>
            </a:br>
            <a:endParaRPr dirty="0"/>
          </a:p>
        </p:txBody>
      </p:sp>
      <p:sp>
        <p:nvSpPr>
          <p:cNvPr id="113" name="Google Shape;91;p1"/>
          <p:cNvSpPr txBox="1"/>
          <p:nvPr/>
        </p:nvSpPr>
        <p:spPr>
          <a:xfrm>
            <a:off x="599699" y="5840045"/>
            <a:ext cx="4670011"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Photograph of the Educational Alliance, c. 1900</a:t>
            </a:r>
          </a:p>
        </p:txBody>
      </p:sp>
      <p:pic>
        <p:nvPicPr>
          <p:cNvPr id="114" name="Google Shape;90;p1"/>
          <p:cNvPicPr>
            <a:picLocks noChangeAspect="1"/>
          </p:cNvPicPr>
          <p:nvPr/>
        </p:nvPicPr>
        <p:blipFill>
          <a:blip r:embed="rId2">
            <a:extLst>
              <a:ext uri="{28A0092B-C50C-407E-A947-70E740481C1C}">
                <a14:useLocalDpi xmlns:a14="http://schemas.microsoft.com/office/drawing/2010/main" val="0"/>
              </a:ext>
            </a:extLst>
          </a:blip>
          <a:srcRect/>
          <a:stretch/>
        </p:blipFill>
        <p:spPr>
          <a:xfrm>
            <a:off x="599699" y="2495169"/>
            <a:ext cx="4202988" cy="3344878"/>
          </a:xfrm>
          <a:prstGeom prst="rect">
            <a:avLst/>
          </a:prstGeom>
          <a:ln w="12700">
            <a:miter lim="400000"/>
          </a:ln>
        </p:spPr>
      </p:pic>
      <p:pic>
        <p:nvPicPr>
          <p:cNvPr id="115" name="Google Shape;93;p1"/>
          <p:cNvPicPr>
            <a:picLocks noChangeAspect="1"/>
          </p:cNvPicPr>
          <p:nvPr/>
        </p:nvPicPr>
        <p:blipFill>
          <a:blip r:embed="rId3">
            <a:extLst>
              <a:ext uri="{28A0092B-C50C-407E-A947-70E740481C1C}">
                <a14:useLocalDpi xmlns:a14="http://schemas.microsoft.com/office/drawing/2010/main" val="0"/>
              </a:ext>
            </a:extLst>
          </a:blip>
          <a:srcRect/>
          <a:stretch/>
        </p:blipFill>
        <p:spPr>
          <a:xfrm>
            <a:off x="5381016" y="2495169"/>
            <a:ext cx="4668284" cy="3344877"/>
          </a:xfrm>
          <a:prstGeom prst="rect">
            <a:avLst/>
          </a:prstGeom>
          <a:ln w="12700">
            <a:miter lim="400000"/>
          </a:ln>
        </p:spPr>
      </p:pic>
      <p:sp>
        <p:nvSpPr>
          <p:cNvPr id="116" name="Google Shape;91;p1"/>
          <p:cNvSpPr txBox="1"/>
          <p:nvPr/>
        </p:nvSpPr>
        <p:spPr>
          <a:xfrm>
            <a:off x="5379290" y="5840045"/>
            <a:ext cx="467001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Chaim Gross and other students at the Educational Alliance Art School, 1922, photograph, 3</a:t>
            </a:r>
            <a:r>
              <a:rPr lang="en-US" spc="-150" dirty="0"/>
              <a:t> </a:t>
            </a:r>
            <a:r>
              <a:rPr lang="en-US" dirty="0"/>
              <a:t>⅜ × 5</a:t>
            </a:r>
            <a:r>
              <a:rPr lang="en-US" spc="-150" dirty="0"/>
              <a:t> </a:t>
            </a:r>
            <a:r>
              <a:rPr lang="en-US" dirty="0"/>
              <a:t>¼ inches </a:t>
            </a:r>
            <a:endParaRPr dirty="0"/>
          </a:p>
        </p:txBody>
      </p:sp>
      <p:pic>
        <p:nvPicPr>
          <p:cNvPr id="3" name="Picture 2" descr="A white silhouette of a couple of people&#10;&#10;Description automatically generated">
            <a:extLst>
              <a:ext uri="{FF2B5EF4-FFF2-40B4-BE49-F238E27FC236}">
                <a16:creationId xmlns:a16="http://schemas.microsoft.com/office/drawing/2014/main" id="{8AF2A284-84A9-2AF5-28B6-F9404FEED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18" name="Google Shape;89;p1"/>
          <p:cNvSpPr txBox="1">
            <a:spLocks noGrp="1"/>
          </p:cNvSpPr>
          <p:nvPr>
            <p:ph type="ctrTitle"/>
          </p:nvPr>
        </p:nvSpPr>
        <p:spPr>
          <a:xfrm>
            <a:off x="599699" y="4840323"/>
            <a:ext cx="9773661" cy="1802215"/>
          </a:xfrm>
          <a:prstGeom prst="rect">
            <a:avLst/>
          </a:prstGeom>
        </p:spPr>
        <p:txBody>
          <a:bodyPr lIns="0" tIns="0" rIns="0" bIns="0" anchor="t">
            <a:normAutofit fontScale="90000"/>
          </a:bodyPr>
          <a:lstStyle/>
          <a:p>
            <a:pPr algn="l" defTabSz="502920">
              <a:lnSpc>
                <a:spcPct val="150000"/>
              </a:lnSpc>
              <a:defRPr sz="1100">
                <a:solidFill>
                  <a:srgbClr val="FFFFFF"/>
                </a:solidFill>
                <a:latin typeface="Georgia"/>
                <a:ea typeface="Georgia"/>
                <a:cs typeface="Georgia"/>
                <a:sym typeface="Georgia"/>
              </a:defRPr>
            </a:pPr>
            <a:r>
              <a:rPr sz="2200" dirty="0"/>
              <a:t>He met friends, many of whom had also recently immigrated to the United States, studied art, and spoke Yiddish like he did. You can see some of them in the photo on the right. Look closely at these photographs. </a:t>
            </a:r>
            <a:r>
              <a:rPr sz="2200" i="1" dirty="0"/>
              <a:t>What do you notice in each?</a:t>
            </a:r>
            <a:br>
              <a:rPr i="1" dirty="0"/>
            </a:br>
            <a:br>
              <a:rPr i="1" dirty="0"/>
            </a:br>
            <a:r>
              <a:rPr dirty="0"/>
              <a:t> </a:t>
            </a:r>
            <a:br>
              <a:rPr dirty="0"/>
            </a:br>
            <a:br>
              <a:rPr dirty="0"/>
            </a:br>
            <a:br>
              <a:rPr dirty="0"/>
            </a:br>
            <a:br>
              <a:rPr dirty="0"/>
            </a:br>
            <a:br>
              <a:rPr dirty="0"/>
            </a:br>
            <a:endParaRPr dirty="0"/>
          </a:p>
        </p:txBody>
      </p:sp>
      <p:sp>
        <p:nvSpPr>
          <p:cNvPr id="119" name="Google Shape;91;p1"/>
          <p:cNvSpPr txBox="1"/>
          <p:nvPr/>
        </p:nvSpPr>
        <p:spPr>
          <a:xfrm>
            <a:off x="599699" y="3817856"/>
            <a:ext cx="4670011"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Photograph of the Educational Alliance, c. 1900</a:t>
            </a:r>
          </a:p>
        </p:txBody>
      </p:sp>
      <p:pic>
        <p:nvPicPr>
          <p:cNvPr id="120" name="Google Shape;90;p1"/>
          <p:cNvPicPr>
            <a:picLocks noChangeAspect="1"/>
          </p:cNvPicPr>
          <p:nvPr/>
        </p:nvPicPr>
        <p:blipFill>
          <a:blip r:embed="rId3">
            <a:extLst>
              <a:ext uri="{28A0092B-C50C-407E-A947-70E740481C1C}">
                <a14:useLocalDpi xmlns:a14="http://schemas.microsoft.com/office/drawing/2010/main" val="0"/>
              </a:ext>
            </a:extLst>
          </a:blip>
          <a:srcRect/>
          <a:stretch/>
        </p:blipFill>
        <p:spPr>
          <a:xfrm>
            <a:off x="599699" y="472981"/>
            <a:ext cx="4202986" cy="3344877"/>
          </a:xfrm>
          <a:prstGeom prst="rect">
            <a:avLst/>
          </a:prstGeom>
          <a:ln w="12700">
            <a:miter lim="400000"/>
          </a:ln>
        </p:spPr>
      </p:pic>
      <p:pic>
        <p:nvPicPr>
          <p:cNvPr id="121" name="Google Shape;93;p1"/>
          <p:cNvPicPr>
            <a:picLocks noChangeAspect="1"/>
          </p:cNvPicPr>
          <p:nvPr/>
        </p:nvPicPr>
        <p:blipFill>
          <a:blip r:embed="rId4">
            <a:extLst>
              <a:ext uri="{28A0092B-C50C-407E-A947-70E740481C1C}">
                <a14:useLocalDpi xmlns:a14="http://schemas.microsoft.com/office/drawing/2010/main" val="0"/>
              </a:ext>
            </a:extLst>
          </a:blip>
          <a:srcRect/>
          <a:stretch/>
        </p:blipFill>
        <p:spPr>
          <a:xfrm>
            <a:off x="6595712" y="472979"/>
            <a:ext cx="4668286" cy="3344878"/>
          </a:xfrm>
          <a:prstGeom prst="rect">
            <a:avLst/>
          </a:prstGeom>
          <a:ln w="12700">
            <a:miter lim="400000"/>
          </a:ln>
        </p:spPr>
      </p:pic>
      <p:sp>
        <p:nvSpPr>
          <p:cNvPr id="122" name="Google Shape;91;p1"/>
          <p:cNvSpPr txBox="1"/>
          <p:nvPr/>
        </p:nvSpPr>
        <p:spPr>
          <a:xfrm>
            <a:off x="6267410" y="3817856"/>
            <a:ext cx="467001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Chaim Gross and other students at the Educational Alliance Art School, 1922, photograph, 3</a:t>
            </a:r>
            <a:r>
              <a:rPr lang="en-US" spc="-150" dirty="0"/>
              <a:t> </a:t>
            </a:r>
            <a:r>
              <a:rPr lang="en-US" dirty="0"/>
              <a:t>⅜ × 5</a:t>
            </a:r>
            <a:r>
              <a:rPr lang="en-US" spc="-150" dirty="0"/>
              <a:t> </a:t>
            </a:r>
            <a:r>
              <a:rPr lang="en-US" dirty="0"/>
              <a:t>¼ inches </a:t>
            </a:r>
          </a:p>
        </p:txBody>
      </p:sp>
      <p:pic>
        <p:nvPicPr>
          <p:cNvPr id="3" name="Picture 2" descr="A white silhouette of a couple of people&#10;&#10;Description automatically generated">
            <a:extLst>
              <a:ext uri="{FF2B5EF4-FFF2-40B4-BE49-F238E27FC236}">
                <a16:creationId xmlns:a16="http://schemas.microsoft.com/office/drawing/2014/main" id="{2FB7DA46-99C7-3E9D-D35E-D555C4848C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E75B6"/>
        </a:solidFill>
        <a:effectLst/>
      </p:bgPr>
    </p:bg>
    <p:spTree>
      <p:nvGrpSpPr>
        <p:cNvPr id="1" name=""/>
        <p:cNvGrpSpPr/>
        <p:nvPr/>
      </p:nvGrpSpPr>
      <p:grpSpPr>
        <a:xfrm>
          <a:off x="0" y="0"/>
          <a:ext cx="0" cy="0"/>
          <a:chOff x="0" y="0"/>
          <a:chExt cx="0" cy="0"/>
        </a:xfrm>
      </p:grpSpPr>
      <p:sp>
        <p:nvSpPr>
          <p:cNvPr id="124" name="Google Shape;89;p1"/>
          <p:cNvSpPr txBox="1">
            <a:spLocks noGrp="1"/>
          </p:cNvSpPr>
          <p:nvPr>
            <p:ph type="ctrTitle"/>
          </p:nvPr>
        </p:nvSpPr>
        <p:spPr>
          <a:xfrm>
            <a:off x="599699" y="478646"/>
            <a:ext cx="10848590" cy="1544697"/>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Many of the people Chaim met at the Educational Alliance became lifelong friends.</a:t>
            </a:r>
            <a:br>
              <a:rPr dirty="0"/>
            </a:br>
            <a:r>
              <a:rPr i="1" dirty="0"/>
              <a:t>What do you think would be important about meeting friends as a new immigrant?</a:t>
            </a:r>
            <a:br>
              <a:rPr i="1" dirty="0"/>
            </a:br>
            <a:endParaRPr i="1" dirty="0"/>
          </a:p>
        </p:txBody>
      </p:sp>
      <p:sp>
        <p:nvSpPr>
          <p:cNvPr id="125" name="Google Shape;91;p1"/>
          <p:cNvSpPr txBox="1"/>
          <p:nvPr/>
        </p:nvSpPr>
        <p:spPr>
          <a:xfrm>
            <a:off x="599699" y="5334606"/>
            <a:ext cx="4670011"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Photograph of the Educational Alliance, c. 1900</a:t>
            </a:r>
          </a:p>
        </p:txBody>
      </p:sp>
      <p:pic>
        <p:nvPicPr>
          <p:cNvPr id="126" name="Google Shape;90;p1"/>
          <p:cNvPicPr>
            <a:picLocks noChangeAspect="1"/>
          </p:cNvPicPr>
          <p:nvPr/>
        </p:nvPicPr>
        <p:blipFill>
          <a:blip r:embed="rId2">
            <a:extLst>
              <a:ext uri="{28A0092B-C50C-407E-A947-70E740481C1C}">
                <a14:useLocalDpi xmlns:a14="http://schemas.microsoft.com/office/drawing/2010/main" val="0"/>
              </a:ext>
            </a:extLst>
          </a:blip>
          <a:srcRect/>
          <a:stretch/>
        </p:blipFill>
        <p:spPr>
          <a:xfrm>
            <a:off x="599699" y="1989732"/>
            <a:ext cx="4202986" cy="3344877"/>
          </a:xfrm>
          <a:prstGeom prst="rect">
            <a:avLst/>
          </a:prstGeom>
          <a:ln w="12700">
            <a:miter lim="400000"/>
          </a:ln>
        </p:spPr>
      </p:pic>
      <p:pic>
        <p:nvPicPr>
          <p:cNvPr id="127" name="Google Shape;93;p1"/>
          <p:cNvPicPr>
            <a:picLocks noChangeAspect="1"/>
          </p:cNvPicPr>
          <p:nvPr/>
        </p:nvPicPr>
        <p:blipFill>
          <a:blip r:embed="rId3">
            <a:extLst>
              <a:ext uri="{28A0092B-C50C-407E-A947-70E740481C1C}">
                <a14:useLocalDpi xmlns:a14="http://schemas.microsoft.com/office/drawing/2010/main" val="0"/>
              </a:ext>
            </a:extLst>
          </a:blip>
          <a:srcRect/>
          <a:stretch/>
        </p:blipFill>
        <p:spPr>
          <a:xfrm>
            <a:off x="5768696" y="1989731"/>
            <a:ext cx="4668284" cy="3344877"/>
          </a:xfrm>
          <a:prstGeom prst="rect">
            <a:avLst/>
          </a:prstGeom>
          <a:ln w="12700">
            <a:miter lim="400000"/>
          </a:ln>
        </p:spPr>
      </p:pic>
      <p:sp>
        <p:nvSpPr>
          <p:cNvPr id="128" name="Google Shape;91;p1"/>
          <p:cNvSpPr txBox="1"/>
          <p:nvPr/>
        </p:nvSpPr>
        <p:spPr>
          <a:xfrm>
            <a:off x="5752181" y="5334606"/>
            <a:ext cx="467001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Chaim Gross and other students at the Educational Alliance Art School, 1922, photograph, 3</a:t>
            </a:r>
            <a:r>
              <a:rPr lang="en-US" spc="-150" dirty="0"/>
              <a:t> </a:t>
            </a:r>
            <a:r>
              <a:rPr lang="en-US" dirty="0"/>
              <a:t>⅜ × 5</a:t>
            </a:r>
            <a:r>
              <a:rPr lang="en-US" spc="-150" dirty="0"/>
              <a:t> </a:t>
            </a:r>
            <a:r>
              <a:rPr lang="en-US" dirty="0"/>
              <a:t>¼ inches </a:t>
            </a:r>
          </a:p>
        </p:txBody>
      </p:sp>
      <p:pic>
        <p:nvPicPr>
          <p:cNvPr id="3" name="Picture 2" descr="A white silhouette of a couple of people&#10;&#10;Description automatically generated">
            <a:extLst>
              <a:ext uri="{FF2B5EF4-FFF2-40B4-BE49-F238E27FC236}">
                <a16:creationId xmlns:a16="http://schemas.microsoft.com/office/drawing/2014/main" id="{6E37D00A-8F5E-CC62-1E3A-3F470240B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130" name="Google Shape;89;p1"/>
          <p:cNvSpPr txBox="1">
            <a:spLocks noGrp="1"/>
          </p:cNvSpPr>
          <p:nvPr>
            <p:ph type="ctrTitle"/>
          </p:nvPr>
        </p:nvSpPr>
        <p:spPr>
          <a:xfrm>
            <a:off x="472439" y="325119"/>
            <a:ext cx="10927081" cy="2264270"/>
          </a:xfrm>
          <a:prstGeom prst="rect">
            <a:avLst/>
          </a:prstGeom>
        </p:spPr>
        <p:txBody>
          <a:bodyPr lIns="0" tIns="0" rIns="0" bIns="0" anchor="t">
            <a:noAutofit/>
          </a:bodyPr>
          <a:lstStyle/>
          <a:p>
            <a:pPr algn="l">
              <a:lnSpc>
                <a:spcPct val="150000"/>
              </a:lnSpc>
              <a:defRPr sz="1800">
                <a:solidFill>
                  <a:srgbClr val="FFFFFF"/>
                </a:solidFill>
                <a:latin typeface="Georgia"/>
                <a:ea typeface="Georgia"/>
                <a:cs typeface="Georgia"/>
                <a:sym typeface="Georgia"/>
              </a:defRPr>
            </a:pPr>
            <a:r>
              <a:rPr sz="2000" dirty="0"/>
              <a:t>The Educational Alliance helped Jewish immigrants by providing free meals, offering English classes, and teaching skills such as cooking and dress making, as seen in these photos.</a:t>
            </a:r>
            <a:br>
              <a:rPr sz="2000" dirty="0"/>
            </a:br>
            <a:br>
              <a:rPr sz="2000" dirty="0"/>
            </a:br>
            <a:r>
              <a:rPr sz="2000" dirty="0"/>
              <a:t>Take a close look at these images. </a:t>
            </a:r>
            <a:r>
              <a:rPr sz="2000" i="1" dirty="0"/>
              <a:t>What are the people doing in each photograph?</a:t>
            </a:r>
            <a:br>
              <a:rPr sz="2000" i="1" dirty="0"/>
            </a:br>
            <a:endParaRPr sz="2000" i="1" dirty="0"/>
          </a:p>
        </p:txBody>
      </p:sp>
      <p:pic>
        <p:nvPicPr>
          <p:cNvPr id="131" name="Google Shape;108;p2"/>
          <p:cNvPicPr>
            <a:picLocks noChangeAspect="1"/>
          </p:cNvPicPr>
          <p:nvPr/>
        </p:nvPicPr>
        <p:blipFill>
          <a:blip r:embed="rId2">
            <a:extLst>
              <a:ext uri="{28A0092B-C50C-407E-A947-70E740481C1C}">
                <a14:useLocalDpi xmlns:a14="http://schemas.microsoft.com/office/drawing/2010/main" val="0"/>
              </a:ext>
            </a:extLst>
          </a:blip>
          <a:srcRect/>
          <a:stretch/>
        </p:blipFill>
        <p:spPr>
          <a:xfrm>
            <a:off x="474233" y="2589389"/>
            <a:ext cx="4495496" cy="3260370"/>
          </a:xfrm>
          <a:prstGeom prst="rect">
            <a:avLst/>
          </a:prstGeom>
          <a:ln w="12700">
            <a:miter lim="400000"/>
          </a:ln>
        </p:spPr>
      </p:pic>
      <p:pic>
        <p:nvPicPr>
          <p:cNvPr id="132" name="Google Shape;109;p2"/>
          <p:cNvPicPr>
            <a:picLocks noChangeAspect="1"/>
          </p:cNvPicPr>
          <p:nvPr/>
        </p:nvPicPr>
        <p:blipFill>
          <a:blip r:embed="rId3">
            <a:extLst>
              <a:ext uri="{28A0092B-C50C-407E-A947-70E740481C1C}">
                <a14:useLocalDpi xmlns:a14="http://schemas.microsoft.com/office/drawing/2010/main" val="0"/>
              </a:ext>
            </a:extLst>
          </a:blip>
          <a:srcRect l="13" r="13"/>
          <a:stretch/>
        </p:blipFill>
        <p:spPr>
          <a:xfrm>
            <a:off x="5380817" y="2589389"/>
            <a:ext cx="4638290" cy="3266969"/>
          </a:xfrm>
          <a:prstGeom prst="rect">
            <a:avLst/>
          </a:prstGeom>
          <a:ln w="12700">
            <a:miter lim="400000"/>
          </a:ln>
        </p:spPr>
      </p:pic>
      <p:sp>
        <p:nvSpPr>
          <p:cNvPr id="133" name="Google Shape;91;p1"/>
          <p:cNvSpPr txBox="1"/>
          <p:nvPr/>
        </p:nvSpPr>
        <p:spPr>
          <a:xfrm>
            <a:off x="472439" y="5888180"/>
            <a:ext cx="467001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Children's cooking class at Educational Alliance, c. 1910, photograph</a:t>
            </a:r>
          </a:p>
        </p:txBody>
      </p:sp>
      <p:sp>
        <p:nvSpPr>
          <p:cNvPr id="134" name="Google Shape;91;p1"/>
          <p:cNvSpPr txBox="1"/>
          <p:nvPr/>
        </p:nvSpPr>
        <p:spPr>
          <a:xfrm>
            <a:off x="5380817" y="5888180"/>
            <a:ext cx="4670010"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A class in dressmaking, c. 1920s, photograph</a:t>
            </a:r>
            <a:endParaRPr dirty="0"/>
          </a:p>
        </p:txBody>
      </p:sp>
      <p:pic>
        <p:nvPicPr>
          <p:cNvPr id="3" name="Picture 2" descr="A white silhouette of a couple of people&#10;&#10;Description automatically generated">
            <a:extLst>
              <a:ext uri="{FF2B5EF4-FFF2-40B4-BE49-F238E27FC236}">
                <a16:creationId xmlns:a16="http://schemas.microsoft.com/office/drawing/2014/main" id="{35B77ABE-EEF4-BAEE-E08C-9AB34A48E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43C0B"/>
        </a:solidFill>
        <a:effectLst/>
      </p:bgPr>
    </p:bg>
    <p:spTree>
      <p:nvGrpSpPr>
        <p:cNvPr id="1" name=""/>
        <p:cNvGrpSpPr/>
        <p:nvPr/>
      </p:nvGrpSpPr>
      <p:grpSpPr>
        <a:xfrm>
          <a:off x="0" y="0"/>
          <a:ext cx="0" cy="0"/>
          <a:chOff x="0" y="0"/>
          <a:chExt cx="0" cy="0"/>
        </a:xfrm>
      </p:grpSpPr>
      <p:sp>
        <p:nvSpPr>
          <p:cNvPr id="136" name="Google Shape;89;p1"/>
          <p:cNvSpPr txBox="1">
            <a:spLocks noGrp="1"/>
          </p:cNvSpPr>
          <p:nvPr>
            <p:ph type="ctrTitle"/>
          </p:nvPr>
        </p:nvSpPr>
        <p:spPr>
          <a:xfrm>
            <a:off x="552761" y="4739386"/>
            <a:ext cx="9759798" cy="2907782"/>
          </a:xfrm>
          <a:prstGeom prst="rect">
            <a:avLst/>
          </a:prstGeom>
        </p:spPr>
        <p:txBody>
          <a:bodyPr lIns="0" tIns="0" rIns="0" bIns="0" anchor="t">
            <a:normAutofit/>
          </a:bodyPr>
          <a:lstStyle/>
          <a:p>
            <a:pPr algn="l">
              <a:lnSpc>
                <a:spcPct val="150000"/>
              </a:lnSpc>
              <a:defRPr sz="1800" i="1">
                <a:solidFill>
                  <a:srgbClr val="FFFFFF"/>
                </a:solidFill>
                <a:latin typeface="Georgia"/>
                <a:ea typeface="Georgia"/>
                <a:cs typeface="Georgia"/>
                <a:sym typeface="Georgia"/>
              </a:defRPr>
            </a:pPr>
            <a:r>
              <a:rPr sz="2000" dirty="0"/>
              <a:t>What details do you notice? </a:t>
            </a:r>
            <a:br>
              <a:rPr sz="2000" dirty="0"/>
            </a:br>
            <a:r>
              <a:rPr sz="2000" dirty="0"/>
              <a:t>What do they tell you about this place and the people?</a:t>
            </a:r>
            <a:br>
              <a:rPr sz="2000" dirty="0"/>
            </a:br>
            <a:r>
              <a:rPr sz="2000" dirty="0"/>
              <a:t>Why do you think these skills would be helpful to learn for people who just immigrated to the United States?</a:t>
            </a:r>
            <a:br>
              <a:rPr sz="2000" dirty="0"/>
            </a:br>
            <a:endParaRPr sz="2000" dirty="0"/>
          </a:p>
        </p:txBody>
      </p:sp>
      <p:pic>
        <p:nvPicPr>
          <p:cNvPr id="137" name="Google Shape;108;p2"/>
          <p:cNvPicPr>
            <a:picLocks noChangeAspect="1"/>
          </p:cNvPicPr>
          <p:nvPr/>
        </p:nvPicPr>
        <p:blipFill>
          <a:blip r:embed="rId2">
            <a:extLst>
              <a:ext uri="{28A0092B-C50C-407E-A947-70E740481C1C}">
                <a14:useLocalDpi xmlns:a14="http://schemas.microsoft.com/office/drawing/2010/main" val="0"/>
              </a:ext>
            </a:extLst>
          </a:blip>
          <a:srcRect/>
          <a:stretch/>
        </p:blipFill>
        <p:spPr>
          <a:xfrm>
            <a:off x="535193" y="351670"/>
            <a:ext cx="4651438" cy="3373467"/>
          </a:xfrm>
          <a:prstGeom prst="rect">
            <a:avLst/>
          </a:prstGeom>
          <a:ln w="12700">
            <a:miter lim="400000"/>
          </a:ln>
        </p:spPr>
      </p:pic>
      <p:pic>
        <p:nvPicPr>
          <p:cNvPr id="138" name="Google Shape;109;p2"/>
          <p:cNvPicPr>
            <a:picLocks noChangeAspect="1"/>
          </p:cNvPicPr>
          <p:nvPr/>
        </p:nvPicPr>
        <p:blipFill>
          <a:blip r:embed="rId3">
            <a:extLst>
              <a:ext uri="{28A0092B-C50C-407E-A947-70E740481C1C}">
                <a14:useLocalDpi xmlns:a14="http://schemas.microsoft.com/office/drawing/2010/main" val="0"/>
              </a:ext>
            </a:extLst>
          </a:blip>
          <a:srcRect l="13" r="13"/>
          <a:stretch/>
        </p:blipFill>
        <p:spPr>
          <a:xfrm>
            <a:off x="5642550" y="351670"/>
            <a:ext cx="4870792" cy="3430731"/>
          </a:xfrm>
          <a:prstGeom prst="rect">
            <a:avLst/>
          </a:prstGeom>
          <a:ln w="12700">
            <a:miter lim="400000"/>
          </a:ln>
        </p:spPr>
      </p:pic>
      <p:sp>
        <p:nvSpPr>
          <p:cNvPr id="139" name="Google Shape;91;p1"/>
          <p:cNvSpPr txBox="1"/>
          <p:nvPr/>
        </p:nvSpPr>
        <p:spPr>
          <a:xfrm>
            <a:off x="533399" y="3725136"/>
            <a:ext cx="467001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Children's cooking class at Educational Alliance, c. 1910, photograph</a:t>
            </a:r>
          </a:p>
        </p:txBody>
      </p:sp>
      <p:sp>
        <p:nvSpPr>
          <p:cNvPr id="140" name="Google Shape;91;p1"/>
          <p:cNvSpPr txBox="1"/>
          <p:nvPr/>
        </p:nvSpPr>
        <p:spPr>
          <a:xfrm>
            <a:off x="5642549" y="3782402"/>
            <a:ext cx="4670010"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A class in dressmaking, c. 1920s, photograph</a:t>
            </a:r>
          </a:p>
        </p:txBody>
      </p:sp>
      <p:pic>
        <p:nvPicPr>
          <p:cNvPr id="3" name="Picture 2" descr="A white silhouette of a couple of people&#10;&#10;Description automatically generated">
            <a:extLst>
              <a:ext uri="{FF2B5EF4-FFF2-40B4-BE49-F238E27FC236}">
                <a16:creationId xmlns:a16="http://schemas.microsoft.com/office/drawing/2014/main" id="{6146EE8A-F5D5-CDE7-9F36-6F04888D68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35" y="5368653"/>
            <a:ext cx="1107440" cy="1326788"/>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378</TotalTime>
  <Words>1534</Words>
  <Application>Microsoft Macintosh PowerPoint</Application>
  <PresentationFormat>Widescreen</PresentationFormat>
  <Paragraphs>88</Paragraphs>
  <Slides>19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Georgia</vt:lpstr>
      <vt:lpstr>Office Theme</vt:lpstr>
      <vt:lpstr>PowerPoint Presentation</vt:lpstr>
      <vt:lpstr>PowerPoint Presentation</vt:lpstr>
      <vt:lpstr>PowerPoint Presentation</vt:lpstr>
      <vt:lpstr>PowerPoint Presentation</vt:lpstr>
      <vt:lpstr>When Chaim Gross first arrived in New York City in 1921, he enrolled in art classes at the Educational Alliance, located in Manhattan’s Lower East Side (pictured below left).  </vt:lpstr>
      <vt:lpstr>He met friends, many of whom had also recently immigrated to the United States, studied art, and spoke Yiddish like he did. You can see some of them in the photo on the right. Look closely at these photographs. What do you notice in each?        </vt:lpstr>
      <vt:lpstr>Many of the people Chaim met at the Educational Alliance became lifelong friends. What do you think would be important about meeting friends as a new immigrant? </vt:lpstr>
      <vt:lpstr>The Educational Alliance helped Jewish immigrants by providing free meals, offering English classes, and teaching skills such as cooking and dress making, as seen in these photos.  Take a close look at these images. What are the people doing in each photograph? </vt:lpstr>
      <vt:lpstr>What details do you notice?  What do they tell you about this place and the people? Why do you think these skills would be helpful to learn for people who just immigrated to the United States? </vt:lpstr>
      <vt:lpstr>Just six years after arriving in New York, Chaim Gross began teaching art classes at the Educational Alliance.   You can see him teaching a sculpture class in this photo (he is on the right side).  Look closely at the photograph for a few moments.  What is going on in this picture?   What do you see that tells you  about that?   </vt:lpstr>
      <vt:lpstr>Chaim Gross taught at the Alliance for over fifty years. He remained grateful to them for helping him as a young artist, and he loved giving back by continuing to teach. </vt:lpstr>
      <vt:lpstr>Chaim Gross’s friend and fellow artist, Jacob Lawrence (below), also found his passion for art by taking classes at a community center (also called a settlement house), called the Utopia Children’s House (left).</vt:lpstr>
      <vt:lpstr>It was located in Harlem, a neighborhood in Manhattan, and it helped Black Americans who had moved from the South to New York City seeking a better life, like Jacob Lawrence and his family.  </vt:lpstr>
      <vt:lpstr>Like the Educational Alliance, the Utopia Children’s House offered meals, childcare, medical care, and classes that taught useful job skills. They also had music and art classes. </vt:lpstr>
      <vt:lpstr>What are some places in your community that help people learn and grow? Why are community centers like these important? </vt:lpstr>
      <vt:lpstr>Jacob Lawrence found inspiration at the local library in Harlem. There, he could read about Black history and culture, which became the subject matter for his art.   This print shows a scene inside the library.   Look closely at it for a few moments.  What are the people doing in this picture? What do you see that tells you it is a library?       </vt:lpstr>
      <vt:lpstr>What do you think Jacob Lawrence appreciated about libraries?   What do you see that tells you that?   What do you enjoy about going to the library?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Brittany Cassandra</cp:lastModifiedBy>
  <cp:revision>31</cp:revision>
  <dcterms:modified xsi:type="dcterms:W3CDTF">2024-09-10T14:51:18Z</dcterms:modified>
</cp:coreProperties>
</file>